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8" r:id="rId1"/>
  </p:sldMasterIdLst>
  <p:notesMasterIdLst>
    <p:notesMasterId r:id="rId18"/>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64"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70"/>
    <p:restoredTop sz="71719"/>
  </p:normalViewPr>
  <p:slideViewPr>
    <p:cSldViewPr snapToGrid="0" snapToObjects="1">
      <p:cViewPr varScale="1">
        <p:scale>
          <a:sx n="77" d="100"/>
          <a:sy n="77" d="100"/>
        </p:scale>
        <p:origin x="47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B5491-E465-284D-A41A-1B2C4217CE25}" type="datetimeFigureOut">
              <a:rPr lang="en-US" smtClean="0"/>
              <a:t>9/17/19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88203B-E734-E549-901A-1C92A37448FB}" type="slidenum">
              <a:rPr lang="en-US" smtClean="0"/>
              <a:t>‹#›</a:t>
            </a:fld>
            <a:endParaRPr lang="en-US"/>
          </a:p>
        </p:txBody>
      </p:sp>
    </p:spTree>
    <p:extLst>
      <p:ext uri="{BB962C8B-B14F-4D97-AF65-F5344CB8AC3E}">
        <p14:creationId xmlns:p14="http://schemas.microsoft.com/office/powerpoint/2010/main" val="3028665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 J. Roe is a professor at Harvard Law School</a:t>
            </a:r>
          </a:p>
          <a:p>
            <a:r>
              <a:rPr lang="en-US" altLang="zh-CN" dirty="0"/>
              <a:t>Area</a:t>
            </a:r>
            <a:r>
              <a:rPr lang="zh-CN" altLang="en-US" dirty="0"/>
              <a:t> </a:t>
            </a:r>
            <a:r>
              <a:rPr lang="en-US" altLang="zh-CN" dirty="0"/>
              <a:t>of</a:t>
            </a:r>
            <a:r>
              <a:rPr lang="zh-CN" altLang="en-US" dirty="0"/>
              <a:t> </a:t>
            </a:r>
            <a:r>
              <a:rPr lang="en-US" altLang="zh-CN" dirty="0"/>
              <a:t>interests</a:t>
            </a:r>
            <a:r>
              <a:rPr lang="zh-CN" altLang="en-US" dirty="0"/>
              <a:t> </a:t>
            </a:r>
            <a:r>
              <a:rPr lang="en-US" altLang="zh-CN" dirty="0"/>
              <a:t>are</a:t>
            </a:r>
            <a:r>
              <a:rPr lang="en-US" sz="1200" b="0" i="0" kern="1200" dirty="0">
                <a:solidFill>
                  <a:schemeClr val="tx1"/>
                </a:solidFill>
                <a:effectLst/>
                <a:latin typeface="+mn-lt"/>
                <a:ea typeface="+mn-ea"/>
                <a:cs typeface="+mn-cs"/>
              </a:rPr>
              <a:t> corporate law and corporate bankruptcy</a:t>
            </a:r>
            <a:endParaRPr lang="en-US" dirty="0"/>
          </a:p>
          <a:p>
            <a:r>
              <a:rPr lang="en-US" altLang="zh-CN" dirty="0"/>
              <a:t>Published</a:t>
            </a:r>
            <a:r>
              <a:rPr lang="zh-CN" altLang="en-US" dirty="0"/>
              <a:t> </a:t>
            </a:r>
            <a:r>
              <a:rPr lang="en-US" altLang="zh-CN" dirty="0"/>
              <a:t>Year:</a:t>
            </a:r>
            <a:r>
              <a:rPr lang="zh-CN" altLang="en-US" dirty="0"/>
              <a:t> </a:t>
            </a:r>
            <a:r>
              <a:rPr lang="en-US" altLang="zh-CN" dirty="0"/>
              <a:t>2011</a:t>
            </a:r>
            <a:endParaRPr lang="en-US" dirty="0"/>
          </a:p>
        </p:txBody>
      </p:sp>
      <p:sp>
        <p:nvSpPr>
          <p:cNvPr id="4" name="Slide Number Placeholder 3"/>
          <p:cNvSpPr>
            <a:spLocks noGrp="1"/>
          </p:cNvSpPr>
          <p:nvPr>
            <p:ph type="sldNum" sz="quarter" idx="5"/>
          </p:nvPr>
        </p:nvSpPr>
        <p:spPr/>
        <p:txBody>
          <a:bodyPr/>
          <a:lstStyle/>
          <a:p>
            <a:fld id="{9E88203B-E734-E549-901A-1C92A37448FB}" type="slidenum">
              <a:rPr lang="en-US" smtClean="0"/>
              <a:t>1</a:t>
            </a:fld>
            <a:endParaRPr lang="en-US"/>
          </a:p>
        </p:txBody>
      </p:sp>
    </p:spTree>
    <p:extLst>
      <p:ext uri="{BB962C8B-B14F-4D97-AF65-F5344CB8AC3E}">
        <p14:creationId xmlns:p14="http://schemas.microsoft.com/office/powerpoint/2010/main" val="2978289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--Author:</a:t>
            </a:r>
          </a:p>
          <a:p>
            <a:pPr marL="228600" indent="-228600">
              <a:buAutoNum type="arabicPeriod"/>
            </a:pPr>
            <a:r>
              <a:rPr lang="en-US" altLang="zh-CN" dirty="0"/>
              <a:t>An</a:t>
            </a:r>
            <a:r>
              <a:rPr lang="zh-CN" altLang="en-US" dirty="0"/>
              <a:t> </a:t>
            </a:r>
            <a:r>
              <a:rPr lang="en-US" altLang="zh-CN" dirty="0"/>
              <a:t>example</a:t>
            </a:r>
            <a:r>
              <a:rPr lang="zh-CN" altLang="en-US" dirty="0"/>
              <a:t> </a:t>
            </a:r>
            <a:r>
              <a:rPr lang="en-US" altLang="zh-CN" dirty="0"/>
              <a:t>is</a:t>
            </a:r>
            <a:r>
              <a:rPr lang="zh-CN" altLang="en-US" dirty="0"/>
              <a:t> </a:t>
            </a:r>
            <a:r>
              <a:rPr lang="en-US" altLang="zh-CN" dirty="0"/>
              <a:t>that</a:t>
            </a:r>
            <a:r>
              <a:rPr lang="zh-CN" altLang="en-US" dirty="0"/>
              <a:t> </a:t>
            </a:r>
            <a:r>
              <a:rPr lang="en-US" altLang="zh-CN" dirty="0"/>
              <a:t>Lehman</a:t>
            </a:r>
            <a:r>
              <a:rPr lang="zh-CN" altLang="en-US" dirty="0"/>
              <a:t> </a:t>
            </a:r>
            <a:r>
              <a:rPr lang="en-US" altLang="zh-CN" dirty="0"/>
              <a:t>failed</a:t>
            </a:r>
            <a:r>
              <a:rPr lang="zh-CN" altLang="en-US" dirty="0"/>
              <a:t> </a:t>
            </a:r>
            <a:r>
              <a:rPr lang="en-US" altLang="zh-CN" dirty="0"/>
              <a:t>in</a:t>
            </a:r>
            <a:r>
              <a:rPr lang="zh-CN" altLang="en-US" dirty="0"/>
              <a:t> </a:t>
            </a:r>
            <a:r>
              <a:rPr lang="en-US" altLang="zh-CN" dirty="0"/>
              <a:t>2008</a:t>
            </a:r>
            <a:r>
              <a:rPr lang="zh-CN" altLang="en-US" dirty="0"/>
              <a:t> </a:t>
            </a:r>
            <a:r>
              <a:rPr lang="en-US" altLang="zh-CN" dirty="0"/>
              <a:t>when</a:t>
            </a:r>
            <a:r>
              <a:rPr lang="zh-CN" altLang="en-US" dirty="0"/>
              <a:t> </a:t>
            </a:r>
            <a:r>
              <a:rPr lang="en-US" altLang="zh-CN" dirty="0"/>
              <a:t>the</a:t>
            </a:r>
            <a:r>
              <a:rPr lang="zh-CN" altLang="en-US" dirty="0"/>
              <a:t> </a:t>
            </a:r>
            <a:r>
              <a:rPr lang="en-US" altLang="zh-CN" dirty="0"/>
              <a:t>Treasury</a:t>
            </a:r>
            <a:r>
              <a:rPr lang="zh-CN" altLang="en-US" dirty="0"/>
              <a:t> </a:t>
            </a:r>
            <a:r>
              <a:rPr lang="en-US" altLang="zh-CN" dirty="0"/>
              <a:t>let</a:t>
            </a:r>
            <a:r>
              <a:rPr lang="zh-CN" altLang="en-US" dirty="0"/>
              <a:t> </a:t>
            </a:r>
            <a:r>
              <a:rPr lang="en-US" altLang="zh-CN" dirty="0"/>
              <a:t>it</a:t>
            </a:r>
            <a:r>
              <a:rPr lang="zh-CN" altLang="en-US" dirty="0"/>
              <a:t> </a:t>
            </a:r>
            <a:r>
              <a:rPr lang="en-US" altLang="zh-CN" dirty="0"/>
              <a:t>go</a:t>
            </a:r>
            <a:r>
              <a:rPr lang="zh-CN" altLang="en-US" dirty="0"/>
              <a:t> </a:t>
            </a:r>
            <a:r>
              <a:rPr lang="en-US" altLang="zh-CN" dirty="0"/>
              <a:t>under</a:t>
            </a:r>
          </a:p>
          <a:p>
            <a:pPr marL="228600" indent="-228600">
              <a:buAutoNum type="arabicPeriod"/>
            </a:pPr>
            <a:r>
              <a:rPr lang="en-US" altLang="zh-CN" dirty="0"/>
              <a:t>As</a:t>
            </a:r>
            <a:r>
              <a:rPr lang="zh-CN" altLang="en-US" dirty="0"/>
              <a:t> </a:t>
            </a:r>
            <a:r>
              <a:rPr lang="en-US" altLang="zh-CN" dirty="0"/>
              <a:t>I</a:t>
            </a:r>
            <a:r>
              <a:rPr lang="zh-CN" altLang="en-US" dirty="0"/>
              <a:t> </a:t>
            </a:r>
            <a:r>
              <a:rPr lang="en-US" altLang="zh-CN" dirty="0"/>
              <a:t>mentioned</a:t>
            </a:r>
            <a:r>
              <a:rPr lang="zh-CN" altLang="en-US" dirty="0"/>
              <a:t> </a:t>
            </a:r>
            <a:r>
              <a:rPr lang="en-US" altLang="zh-CN" dirty="0"/>
              <a:t>in</a:t>
            </a:r>
            <a:r>
              <a:rPr lang="zh-CN" altLang="en-US" dirty="0"/>
              <a:t> </a:t>
            </a:r>
            <a:r>
              <a:rPr lang="en-US" altLang="zh-CN" dirty="0"/>
              <a:t>the</a:t>
            </a:r>
            <a:r>
              <a:rPr lang="zh-CN" altLang="en-US" dirty="0"/>
              <a:t> </a:t>
            </a:r>
            <a:r>
              <a:rPr lang="en-US" altLang="zh-CN" dirty="0"/>
              <a:t>last</a:t>
            </a:r>
            <a:r>
              <a:rPr lang="zh-CN" altLang="en-US" dirty="0"/>
              <a:t> </a:t>
            </a:r>
            <a:r>
              <a:rPr lang="en-US" altLang="zh-CN" dirty="0"/>
              <a:t>page,</a:t>
            </a:r>
            <a:r>
              <a:rPr lang="zh-CN" altLang="en-US" dirty="0"/>
              <a:t> </a:t>
            </a:r>
            <a:r>
              <a:rPr lang="en-US" altLang="zh-CN" dirty="0"/>
              <a:t>the</a:t>
            </a:r>
            <a:r>
              <a:rPr lang="zh-CN" altLang="en-US" dirty="0"/>
              <a:t> </a:t>
            </a:r>
            <a:r>
              <a:rPr lang="en-US" altLang="zh-CN" dirty="0"/>
              <a:t>US</a:t>
            </a:r>
            <a:r>
              <a:rPr lang="zh-CN" altLang="en-US" dirty="0"/>
              <a:t> </a:t>
            </a:r>
            <a:r>
              <a:rPr lang="en-US" altLang="zh-CN" dirty="0"/>
              <a:t>government</a:t>
            </a:r>
            <a:r>
              <a:rPr lang="zh-CN" altLang="en-US" dirty="0"/>
              <a:t> </a:t>
            </a:r>
            <a:r>
              <a:rPr lang="en-US" altLang="zh-CN" dirty="0"/>
              <a:t>is</a:t>
            </a:r>
            <a:r>
              <a:rPr lang="zh-CN" altLang="en-US" dirty="0"/>
              <a:t> </a:t>
            </a:r>
            <a:r>
              <a:rPr lang="en-US" altLang="zh-CN" dirty="0"/>
              <a:t>the</a:t>
            </a:r>
            <a:r>
              <a:rPr lang="zh-CN" altLang="en-US" dirty="0"/>
              <a:t> </a:t>
            </a:r>
            <a:r>
              <a:rPr lang="en-US" altLang="zh-CN" dirty="0"/>
              <a:t>guarantor</a:t>
            </a:r>
            <a:r>
              <a:rPr lang="zh-CN" altLang="en-US" dirty="0"/>
              <a:t> </a:t>
            </a:r>
            <a:r>
              <a:rPr lang="en-US" altLang="zh-CN" dirty="0"/>
              <a:t>for</a:t>
            </a:r>
            <a:r>
              <a:rPr lang="zh-CN" altLang="en-US" dirty="0"/>
              <a:t> </a:t>
            </a:r>
            <a:r>
              <a:rPr lang="en-US" altLang="zh-CN" dirty="0"/>
              <a:t>too-big-to</a:t>
            </a:r>
            <a:r>
              <a:rPr lang="zh-CN" altLang="en-US" dirty="0"/>
              <a:t> </a:t>
            </a:r>
            <a:r>
              <a:rPr lang="en-US" altLang="zh-CN" dirty="0"/>
              <a:t>fail</a:t>
            </a:r>
            <a:r>
              <a:rPr lang="zh-CN" altLang="en-US" dirty="0"/>
              <a:t> </a:t>
            </a:r>
            <a:r>
              <a:rPr lang="en-US" altLang="zh-CN" dirty="0"/>
              <a:t>films,</a:t>
            </a:r>
            <a:r>
              <a:rPr lang="zh-CN" altLang="en-US" dirty="0"/>
              <a:t> </a:t>
            </a:r>
            <a:r>
              <a:rPr lang="en-US" altLang="zh-CN" dirty="0"/>
              <a:t>not</a:t>
            </a:r>
            <a:r>
              <a:rPr lang="zh-CN" altLang="en-US" dirty="0"/>
              <a:t> </a:t>
            </a:r>
            <a:r>
              <a:rPr lang="en-US" altLang="zh-CN" dirty="0"/>
              <a:t>for</a:t>
            </a:r>
            <a:r>
              <a:rPr lang="zh-CN" altLang="en-US" dirty="0"/>
              <a:t> </a:t>
            </a:r>
            <a:r>
              <a:rPr lang="en-US" altLang="zh-CN" dirty="0"/>
              <a:t>all</a:t>
            </a:r>
            <a:r>
              <a:rPr lang="zh-CN" altLang="en-US" dirty="0"/>
              <a:t> </a:t>
            </a:r>
            <a:r>
              <a:rPr lang="en-US" altLang="zh-CN" dirty="0"/>
              <a:t>the</a:t>
            </a:r>
            <a:r>
              <a:rPr lang="zh-CN" altLang="en-US" dirty="0"/>
              <a:t> </a:t>
            </a:r>
            <a:r>
              <a:rPr lang="en-US" altLang="zh-CN" dirty="0"/>
              <a:t>firms</a:t>
            </a:r>
          </a:p>
          <a:p>
            <a:pPr marL="228600" indent="-228600">
              <a:buAutoNum type="arabicPeriod"/>
            </a:pPr>
            <a:r>
              <a:rPr lang="en-US" altLang="zh-CN" dirty="0"/>
              <a:t>Fact:</a:t>
            </a:r>
            <a:r>
              <a:rPr lang="zh-CN" altLang="en-US" dirty="0"/>
              <a:t> </a:t>
            </a:r>
            <a:r>
              <a:rPr lang="en-US" altLang="zh-CN" dirty="0"/>
              <a:t>Financial</a:t>
            </a:r>
            <a:r>
              <a:rPr lang="zh-CN" altLang="en-US" dirty="0"/>
              <a:t> </a:t>
            </a:r>
            <a:r>
              <a:rPr lang="en-US" altLang="zh-CN" dirty="0"/>
              <a:t>players</a:t>
            </a:r>
            <a:r>
              <a:rPr lang="zh-CN" altLang="en-US" dirty="0"/>
              <a:t> </a:t>
            </a:r>
            <a:r>
              <a:rPr lang="en-US" altLang="zh-CN" dirty="0"/>
              <a:t>lobbied</a:t>
            </a:r>
            <a:r>
              <a:rPr lang="zh-CN" altLang="en-US" dirty="0"/>
              <a:t> </a:t>
            </a:r>
            <a:r>
              <a:rPr lang="en-US" altLang="zh-CN" dirty="0"/>
              <a:t>hard</a:t>
            </a:r>
            <a:r>
              <a:rPr lang="zh-CN" altLang="en-US" dirty="0"/>
              <a:t> </a:t>
            </a:r>
            <a:r>
              <a:rPr lang="en-US" altLang="zh-CN" dirty="0"/>
              <a:t>to</a:t>
            </a:r>
            <a:r>
              <a:rPr lang="zh-CN" altLang="en-US" dirty="0"/>
              <a:t> </a:t>
            </a:r>
            <a:r>
              <a:rPr lang="en-US" altLang="zh-CN" dirty="0"/>
              <a:t>get</a:t>
            </a:r>
            <a:r>
              <a:rPr lang="zh-CN" altLang="en-US" dirty="0"/>
              <a:t> </a:t>
            </a:r>
            <a:r>
              <a:rPr lang="en-US" altLang="zh-CN" dirty="0"/>
              <a:t>derivatives</a:t>
            </a:r>
            <a:r>
              <a:rPr lang="zh-CN" altLang="en-US" dirty="0"/>
              <a:t> </a:t>
            </a:r>
            <a:r>
              <a:rPr lang="en-US" altLang="zh-CN" dirty="0"/>
              <a:t>priorities</a:t>
            </a:r>
            <a:r>
              <a:rPr lang="zh-CN" altLang="en-US" dirty="0"/>
              <a:t> </a:t>
            </a:r>
            <a:r>
              <a:rPr lang="en-US" altLang="zh-CN" dirty="0"/>
              <a:t>extended</a:t>
            </a:r>
            <a:r>
              <a:rPr lang="zh-CN" altLang="en-US" dirty="0"/>
              <a:t> </a:t>
            </a:r>
            <a:r>
              <a:rPr lang="en-US" altLang="zh-CN" dirty="0"/>
              <a:t>in</a:t>
            </a:r>
            <a:r>
              <a:rPr lang="zh-CN" altLang="en-US" dirty="0"/>
              <a:t> </a:t>
            </a:r>
            <a:r>
              <a:rPr lang="en-US" altLang="zh-CN" dirty="0"/>
              <a:t>1982,</a:t>
            </a:r>
            <a:r>
              <a:rPr lang="zh-CN" altLang="en-US" dirty="0"/>
              <a:t> </a:t>
            </a:r>
            <a:r>
              <a:rPr lang="en-US" altLang="zh-CN" dirty="0"/>
              <a:t>1984,</a:t>
            </a:r>
            <a:r>
              <a:rPr lang="zh-CN" altLang="en-US" dirty="0"/>
              <a:t> </a:t>
            </a:r>
            <a:r>
              <a:rPr lang="en-US" altLang="zh-CN" dirty="0"/>
              <a:t>1994,</a:t>
            </a:r>
            <a:r>
              <a:rPr lang="zh-CN" altLang="en-US" dirty="0"/>
              <a:t> </a:t>
            </a:r>
            <a:r>
              <a:rPr lang="en-US" altLang="zh-CN" dirty="0"/>
              <a:t>2005</a:t>
            </a:r>
            <a:r>
              <a:rPr lang="zh-CN" altLang="en-US" dirty="0"/>
              <a:t> </a:t>
            </a:r>
            <a:r>
              <a:rPr lang="en-US" altLang="zh-CN" dirty="0"/>
              <a:t>and</a:t>
            </a:r>
            <a:r>
              <a:rPr lang="zh-CN" altLang="en-US" dirty="0"/>
              <a:t> </a:t>
            </a:r>
            <a:r>
              <a:rPr lang="en-US" altLang="zh-CN" dirty="0"/>
              <a:t>2006,</a:t>
            </a:r>
            <a:r>
              <a:rPr lang="zh-CN" altLang="en-US" dirty="0"/>
              <a:t> </a:t>
            </a:r>
            <a:r>
              <a:rPr lang="en-US" altLang="zh-CN" dirty="0"/>
              <a:t>and</a:t>
            </a:r>
            <a:r>
              <a:rPr lang="zh-CN" altLang="en-US" dirty="0"/>
              <a:t> </a:t>
            </a:r>
            <a:r>
              <a:rPr lang="en-US" altLang="zh-CN" dirty="0"/>
              <a:t>to</a:t>
            </a:r>
            <a:r>
              <a:rPr lang="zh-CN" altLang="en-US" dirty="0"/>
              <a:t> </a:t>
            </a:r>
            <a:r>
              <a:rPr lang="en-US" altLang="zh-CN" dirty="0"/>
              <a:t>keep</a:t>
            </a:r>
            <a:r>
              <a:rPr lang="zh-CN" altLang="en-US" dirty="0"/>
              <a:t> </a:t>
            </a:r>
            <a:r>
              <a:rPr lang="en-US" altLang="zh-CN" dirty="0"/>
              <a:t>them</a:t>
            </a:r>
            <a:r>
              <a:rPr lang="zh-CN" altLang="en-US" dirty="0"/>
              <a:t> </a:t>
            </a:r>
            <a:r>
              <a:rPr lang="en-US" altLang="zh-CN" dirty="0"/>
              <a:t>in</a:t>
            </a:r>
            <a:r>
              <a:rPr lang="zh-CN" altLang="en-US" dirty="0"/>
              <a:t> </a:t>
            </a:r>
            <a:r>
              <a:rPr lang="en-US" altLang="zh-CN" dirty="0"/>
              <a:t>2010.</a:t>
            </a:r>
            <a:r>
              <a:rPr lang="zh-CN" altLang="en-US" dirty="0"/>
              <a:t> </a:t>
            </a:r>
            <a:r>
              <a:rPr lang="en-US" altLang="zh-CN" dirty="0"/>
              <a:t>If</a:t>
            </a:r>
            <a:r>
              <a:rPr lang="zh-CN" altLang="en-US" dirty="0"/>
              <a:t> </a:t>
            </a:r>
            <a:r>
              <a:rPr lang="en-US" altLang="zh-CN" dirty="0"/>
              <a:t>they</a:t>
            </a:r>
            <a:r>
              <a:rPr lang="zh-CN" altLang="en-US" dirty="0"/>
              <a:t> </a:t>
            </a:r>
            <a:r>
              <a:rPr lang="en-US" altLang="zh-CN" dirty="0"/>
              <a:t>did</a:t>
            </a:r>
            <a:r>
              <a:rPr lang="zh-CN" altLang="en-US" dirty="0"/>
              <a:t> </a:t>
            </a:r>
            <a:r>
              <a:rPr lang="en-US" altLang="zh-CN" dirty="0"/>
              <a:t>not</a:t>
            </a:r>
            <a:r>
              <a:rPr lang="zh-CN" altLang="en-US" dirty="0"/>
              <a:t> </a:t>
            </a:r>
            <a:r>
              <a:rPr lang="en-US" altLang="zh-CN" dirty="0"/>
              <a:t>care</a:t>
            </a:r>
            <a:r>
              <a:rPr lang="zh-CN" altLang="en-US" dirty="0"/>
              <a:t> </a:t>
            </a:r>
            <a:r>
              <a:rPr lang="en-US" altLang="zh-CN" dirty="0"/>
              <a:t>about</a:t>
            </a:r>
            <a:r>
              <a:rPr lang="zh-CN" altLang="en-US" dirty="0"/>
              <a:t> </a:t>
            </a:r>
            <a:r>
              <a:rPr lang="en-US" altLang="zh-CN" dirty="0"/>
              <a:t>priority</a:t>
            </a:r>
            <a:r>
              <a:rPr lang="zh-CN" altLang="en-US" dirty="0"/>
              <a:t> </a:t>
            </a:r>
            <a:r>
              <a:rPr lang="en-US" altLang="zh-CN" dirty="0"/>
              <a:t>because</a:t>
            </a:r>
            <a:r>
              <a:rPr lang="zh-CN" altLang="en-US" dirty="0"/>
              <a:t> </a:t>
            </a:r>
            <a:r>
              <a:rPr lang="en-US" altLang="zh-CN" dirty="0"/>
              <a:t>they</a:t>
            </a:r>
            <a:r>
              <a:rPr lang="zh-CN" altLang="en-US" dirty="0"/>
              <a:t> </a:t>
            </a:r>
            <a:r>
              <a:rPr lang="en-US" altLang="zh-CN" dirty="0"/>
              <a:t>fully</a:t>
            </a:r>
            <a:r>
              <a:rPr lang="zh-CN" altLang="en-US" dirty="0"/>
              <a:t> </a:t>
            </a:r>
            <a:r>
              <a:rPr lang="en-US" altLang="zh-CN" dirty="0"/>
              <a:t>expected</a:t>
            </a:r>
            <a:r>
              <a:rPr lang="zh-CN" altLang="en-US" dirty="0"/>
              <a:t> </a:t>
            </a:r>
            <a:r>
              <a:rPr lang="en-US" altLang="zh-CN" dirty="0"/>
              <a:t>government</a:t>
            </a:r>
            <a:r>
              <a:rPr lang="zh-CN" altLang="en-US" dirty="0"/>
              <a:t> </a:t>
            </a:r>
            <a:r>
              <a:rPr lang="en-US" altLang="zh-CN" dirty="0"/>
              <a:t>bailouts,</a:t>
            </a:r>
            <a:r>
              <a:rPr lang="zh-CN" altLang="en-US" dirty="0"/>
              <a:t> </a:t>
            </a:r>
            <a:r>
              <a:rPr lang="en-US" altLang="zh-CN" dirty="0"/>
              <a:t>then</a:t>
            </a:r>
            <a:r>
              <a:rPr lang="zh-CN" altLang="en-US" dirty="0"/>
              <a:t> </a:t>
            </a:r>
            <a:r>
              <a:rPr lang="en-US" altLang="zh-CN" dirty="0"/>
              <a:t>they</a:t>
            </a:r>
            <a:r>
              <a:rPr lang="zh-CN" altLang="en-US" dirty="0"/>
              <a:t> </a:t>
            </a:r>
            <a:r>
              <a:rPr lang="en-US" altLang="zh-CN" dirty="0"/>
              <a:t>would</a:t>
            </a:r>
            <a:r>
              <a:rPr lang="zh-CN" altLang="en-US" dirty="0"/>
              <a:t> </a:t>
            </a:r>
            <a:r>
              <a:rPr lang="en-US" altLang="zh-CN" dirty="0"/>
              <a:t>not</a:t>
            </a:r>
            <a:r>
              <a:rPr lang="zh-CN" altLang="en-US" dirty="0"/>
              <a:t> </a:t>
            </a:r>
            <a:r>
              <a:rPr lang="en-US" altLang="zh-CN" dirty="0"/>
              <a:t>have</a:t>
            </a:r>
            <a:r>
              <a:rPr lang="zh-CN" altLang="en-US" dirty="0"/>
              <a:t> </a:t>
            </a:r>
            <a:r>
              <a:rPr lang="en-US" altLang="zh-CN" dirty="0"/>
              <a:t>lobbied</a:t>
            </a:r>
            <a:r>
              <a:rPr lang="zh-CN" altLang="en-US" dirty="0"/>
              <a:t> </a:t>
            </a:r>
            <a:r>
              <a:rPr lang="en-US" altLang="zh-CN" dirty="0"/>
              <a:t>for</a:t>
            </a:r>
            <a:r>
              <a:rPr lang="zh-CN" altLang="en-US" dirty="0"/>
              <a:t> </a:t>
            </a:r>
            <a:r>
              <a:rPr lang="en-US" altLang="zh-CN" dirty="0"/>
              <a:t>the</a:t>
            </a:r>
            <a:r>
              <a:rPr lang="zh-CN" altLang="en-US" dirty="0"/>
              <a:t> </a:t>
            </a:r>
            <a:r>
              <a:rPr lang="en-US" altLang="zh-CN" dirty="0" err="1"/>
              <a:t>superpriorities</a:t>
            </a:r>
            <a:r>
              <a:rPr lang="en-US" altLang="zh-CN" dirty="0"/>
              <a:t>.</a:t>
            </a:r>
            <a:r>
              <a:rPr lang="zh-CN" altLang="en-US" dirty="0"/>
              <a:t>  </a:t>
            </a:r>
            <a:endParaRPr lang="en-US" altLang="zh-CN" dirty="0"/>
          </a:p>
        </p:txBody>
      </p:sp>
      <p:sp>
        <p:nvSpPr>
          <p:cNvPr id="4" name="Slide Number Placeholder 3"/>
          <p:cNvSpPr>
            <a:spLocks noGrp="1"/>
          </p:cNvSpPr>
          <p:nvPr>
            <p:ph type="sldNum" sz="quarter" idx="5"/>
          </p:nvPr>
        </p:nvSpPr>
        <p:spPr/>
        <p:txBody>
          <a:bodyPr/>
          <a:lstStyle/>
          <a:p>
            <a:fld id="{9E88203B-E734-E549-901A-1C92A37448FB}" type="slidenum">
              <a:rPr lang="en-US" smtClean="0"/>
              <a:t>11</a:t>
            </a:fld>
            <a:endParaRPr lang="en-US"/>
          </a:p>
        </p:txBody>
      </p:sp>
    </p:spTree>
    <p:extLst>
      <p:ext uri="{BB962C8B-B14F-4D97-AF65-F5344CB8AC3E}">
        <p14:creationId xmlns:p14="http://schemas.microsoft.com/office/powerpoint/2010/main" val="3546646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dirty="0"/>
          </a:p>
        </p:txBody>
      </p:sp>
      <p:sp>
        <p:nvSpPr>
          <p:cNvPr id="4" name="Slide Number Placeholder 3"/>
          <p:cNvSpPr>
            <a:spLocks noGrp="1"/>
          </p:cNvSpPr>
          <p:nvPr>
            <p:ph type="sldNum" sz="quarter" idx="5"/>
          </p:nvPr>
        </p:nvSpPr>
        <p:spPr/>
        <p:txBody>
          <a:bodyPr/>
          <a:lstStyle/>
          <a:p>
            <a:fld id="{9E88203B-E734-E549-901A-1C92A37448FB}" type="slidenum">
              <a:rPr lang="en-US" smtClean="0"/>
              <a:t>12</a:t>
            </a:fld>
            <a:endParaRPr lang="en-US"/>
          </a:p>
        </p:txBody>
      </p:sp>
    </p:spTree>
    <p:extLst>
      <p:ext uri="{BB962C8B-B14F-4D97-AF65-F5344CB8AC3E}">
        <p14:creationId xmlns:p14="http://schemas.microsoft.com/office/powerpoint/2010/main" val="3005881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Author:</a:t>
            </a:r>
          </a:p>
          <a:p>
            <a:r>
              <a:rPr lang="en-US" altLang="zh-CN" dirty="0"/>
              <a:t>2.</a:t>
            </a:r>
            <a:r>
              <a:rPr lang="zh-CN" altLang="en-US" dirty="0"/>
              <a:t> </a:t>
            </a:r>
            <a:r>
              <a:rPr lang="en-US" altLang="zh-CN" dirty="0"/>
              <a:t>If</a:t>
            </a:r>
            <a:r>
              <a:rPr lang="zh-CN" altLang="en-US" dirty="0"/>
              <a:t> </a:t>
            </a:r>
            <a:r>
              <a:rPr lang="en-US" altLang="zh-CN" dirty="0"/>
              <a:t>derivatives</a:t>
            </a:r>
            <a:r>
              <a:rPr lang="zh-CN" altLang="en-US" dirty="0"/>
              <a:t> </a:t>
            </a:r>
            <a:r>
              <a:rPr lang="en-US" altLang="zh-CN" dirty="0"/>
              <a:t>and</a:t>
            </a:r>
            <a:r>
              <a:rPr lang="zh-CN" altLang="en-US" dirty="0"/>
              <a:t> </a:t>
            </a:r>
            <a:r>
              <a:rPr lang="en-US" altLang="zh-CN" dirty="0"/>
              <a:t>repos</a:t>
            </a:r>
            <a:r>
              <a:rPr lang="zh-CN" altLang="en-US" dirty="0"/>
              <a:t> </a:t>
            </a:r>
            <a:r>
              <a:rPr lang="en-US" altLang="zh-CN" dirty="0"/>
              <a:t>resembled</a:t>
            </a:r>
            <a:r>
              <a:rPr lang="zh-CN" altLang="en-US" dirty="0"/>
              <a:t> </a:t>
            </a:r>
            <a:r>
              <a:rPr lang="en-US" altLang="zh-CN" dirty="0"/>
              <a:t>the</a:t>
            </a:r>
            <a:r>
              <a:rPr lang="zh-CN" altLang="en-US" dirty="0"/>
              <a:t> </a:t>
            </a:r>
            <a:r>
              <a:rPr lang="en-US" altLang="zh-CN" dirty="0"/>
              <a:t>payments</a:t>
            </a:r>
            <a:r>
              <a:rPr lang="zh-CN" altLang="en-US" dirty="0"/>
              <a:t> </a:t>
            </a:r>
            <a:r>
              <a:rPr lang="en-US" altLang="zh-CN" dirty="0"/>
              <a:t>system</a:t>
            </a:r>
            <a:r>
              <a:rPr lang="zh-CN" altLang="en-US" dirty="0"/>
              <a:t> </a:t>
            </a:r>
            <a:r>
              <a:rPr lang="en-US" altLang="zh-CN" dirty="0"/>
              <a:t>in</a:t>
            </a:r>
            <a:r>
              <a:rPr lang="zh-CN" altLang="en-US" dirty="0"/>
              <a:t> </a:t>
            </a:r>
            <a:r>
              <a:rPr lang="en-US" altLang="zh-CN" dirty="0"/>
              <a:t>needing</a:t>
            </a:r>
            <a:r>
              <a:rPr lang="zh-CN" altLang="en-US" dirty="0"/>
              <a:t> </a:t>
            </a:r>
            <a:r>
              <a:rPr lang="en-US" altLang="zh-CN" dirty="0"/>
              <a:t>protection</a:t>
            </a:r>
            <a:r>
              <a:rPr lang="zh-CN" altLang="en-US" dirty="0"/>
              <a:t> </a:t>
            </a:r>
            <a:r>
              <a:rPr lang="en-US" altLang="zh-CN" dirty="0"/>
              <a:t>and</a:t>
            </a:r>
            <a:r>
              <a:rPr lang="zh-CN" altLang="en-US" dirty="0"/>
              <a:t> </a:t>
            </a:r>
            <a:r>
              <a:rPr lang="en-US" altLang="zh-CN" dirty="0"/>
              <a:t>transparency</a:t>
            </a:r>
            <a:r>
              <a:rPr lang="zh-CN" altLang="en-US" dirty="0"/>
              <a:t> </a:t>
            </a:r>
            <a:r>
              <a:rPr lang="en-US" altLang="zh-CN" dirty="0"/>
              <a:t>due</a:t>
            </a:r>
            <a:r>
              <a:rPr lang="zh-CN" altLang="en-US" dirty="0"/>
              <a:t> </a:t>
            </a:r>
            <a:r>
              <a:rPr lang="en-US" altLang="zh-CN" dirty="0"/>
              <a:t>to</a:t>
            </a:r>
            <a:r>
              <a:rPr lang="zh-CN" altLang="en-US" dirty="0"/>
              <a:t> </a:t>
            </a:r>
            <a:r>
              <a:rPr lang="en-US" altLang="zh-CN" dirty="0"/>
              <a:t>their</a:t>
            </a:r>
            <a:r>
              <a:rPr lang="zh-CN" altLang="en-US" dirty="0"/>
              <a:t> </a:t>
            </a:r>
            <a:r>
              <a:rPr lang="en-US" altLang="zh-CN" dirty="0"/>
              <a:t>systemic</a:t>
            </a:r>
            <a:r>
              <a:rPr lang="zh-CN" altLang="en-US" dirty="0"/>
              <a:t> </a:t>
            </a:r>
            <a:r>
              <a:rPr lang="en-US" altLang="zh-CN" dirty="0"/>
              <a:t>importance,</a:t>
            </a:r>
            <a:r>
              <a:rPr lang="zh-CN" altLang="en-US" dirty="0"/>
              <a:t> </a:t>
            </a:r>
            <a:r>
              <a:rPr lang="en-US" altLang="zh-CN" dirty="0"/>
              <a:t>(…)</a:t>
            </a:r>
          </a:p>
        </p:txBody>
      </p:sp>
      <p:sp>
        <p:nvSpPr>
          <p:cNvPr id="4" name="Slide Number Placeholder 3"/>
          <p:cNvSpPr>
            <a:spLocks noGrp="1"/>
          </p:cNvSpPr>
          <p:nvPr>
            <p:ph type="sldNum" sz="quarter" idx="5"/>
          </p:nvPr>
        </p:nvSpPr>
        <p:spPr/>
        <p:txBody>
          <a:bodyPr/>
          <a:lstStyle/>
          <a:p>
            <a:fld id="{9E88203B-E734-E549-901A-1C92A37448FB}" type="slidenum">
              <a:rPr lang="en-US" smtClean="0"/>
              <a:t>13</a:t>
            </a:fld>
            <a:endParaRPr lang="en-US"/>
          </a:p>
        </p:txBody>
      </p:sp>
    </p:spTree>
    <p:extLst>
      <p:ext uri="{BB962C8B-B14F-4D97-AF65-F5344CB8AC3E}">
        <p14:creationId xmlns:p14="http://schemas.microsoft.com/office/powerpoint/2010/main" val="21929645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Congress</a:t>
            </a:r>
            <a:r>
              <a:rPr lang="zh-CN" altLang="en-US" dirty="0"/>
              <a:t> </a:t>
            </a:r>
            <a:r>
              <a:rPr lang="en-US" altLang="zh-CN" dirty="0"/>
              <a:t>recently</a:t>
            </a:r>
            <a:r>
              <a:rPr lang="zh-CN" altLang="en-US" dirty="0"/>
              <a:t> </a:t>
            </a:r>
            <a:r>
              <a:rPr lang="en-US" altLang="zh-CN" dirty="0"/>
              <a:t>passed</a:t>
            </a:r>
            <a:r>
              <a:rPr lang="zh-CN" altLang="en-US" dirty="0"/>
              <a:t> </a:t>
            </a:r>
            <a:r>
              <a:rPr lang="en-US" altLang="zh-CN" dirty="0"/>
              <a:t>a</a:t>
            </a:r>
            <a:r>
              <a:rPr lang="zh-CN" altLang="en-US" dirty="0"/>
              <a:t> </a:t>
            </a:r>
            <a:r>
              <a:rPr lang="en-US" altLang="zh-CN" dirty="0"/>
              <a:t>major</a:t>
            </a:r>
            <a:r>
              <a:rPr lang="zh-CN" altLang="en-US" dirty="0"/>
              <a:t> </a:t>
            </a:r>
            <a:r>
              <a:rPr lang="en-US" altLang="zh-CN" dirty="0"/>
              <a:t>financial</a:t>
            </a:r>
            <a:r>
              <a:rPr lang="zh-CN" altLang="en-US" dirty="0"/>
              <a:t> </a:t>
            </a:r>
            <a:r>
              <a:rPr lang="en-US" altLang="zh-CN" dirty="0"/>
              <a:t>overhaul,</a:t>
            </a:r>
            <a:r>
              <a:rPr lang="zh-CN" altLang="en-US" dirty="0"/>
              <a:t> </a:t>
            </a:r>
            <a:r>
              <a:rPr lang="en-US" altLang="zh-CN" dirty="0"/>
              <a:t>the</a:t>
            </a:r>
            <a:r>
              <a:rPr lang="zh-CN" altLang="en-US" dirty="0"/>
              <a:t> </a:t>
            </a:r>
            <a:r>
              <a:rPr lang="en-US" altLang="zh-CN" dirty="0"/>
              <a:t>Dodd-Frank</a:t>
            </a:r>
            <a:r>
              <a:rPr lang="zh-CN" altLang="en-US" dirty="0"/>
              <a:t> </a:t>
            </a:r>
            <a:r>
              <a:rPr lang="en-US" altLang="zh-CN" dirty="0"/>
              <a:t>Act.</a:t>
            </a:r>
            <a:r>
              <a:rPr lang="zh-CN" altLang="en-US" dirty="0"/>
              <a:t> </a:t>
            </a:r>
            <a:endParaRPr lang="en-US" altLang="zh-CN" dirty="0"/>
          </a:p>
          <a:p>
            <a:r>
              <a:rPr lang="en-US" altLang="zh-CN" sz="1200" b="0" i="0"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The Dodd-Frank Act (fully known as the Dodd-Frank Wall Street Reform and Consumer Protection Act) is a United States federal law that places regulation of the financial industry in the hands of the government. The legislation, which was enacted in July 2010, created financial regulatory processes to limit risk by enforcing transparency and accountability. </a:t>
            </a:r>
            <a:endParaRPr lang="en-US" altLang="zh-CN" dirty="0"/>
          </a:p>
          <a:p>
            <a:r>
              <a:rPr lang="en-US" altLang="zh-CN" dirty="0"/>
              <a:t>It</a:t>
            </a:r>
            <a:r>
              <a:rPr lang="zh-CN" altLang="en-US" dirty="0"/>
              <a:t> </a:t>
            </a:r>
            <a:r>
              <a:rPr lang="en-US" altLang="zh-CN" dirty="0"/>
              <a:t>did</a:t>
            </a:r>
            <a:r>
              <a:rPr lang="zh-CN" altLang="en-US" dirty="0"/>
              <a:t> </a:t>
            </a:r>
            <a:r>
              <a:rPr lang="en-US" altLang="zh-CN" dirty="0"/>
              <a:t>not</a:t>
            </a:r>
            <a:r>
              <a:rPr lang="zh-CN" altLang="en-US" dirty="0"/>
              <a:t> </a:t>
            </a:r>
            <a:r>
              <a:rPr lang="en-US" altLang="zh-CN" dirty="0"/>
              <a:t>change</a:t>
            </a:r>
            <a:r>
              <a:rPr lang="zh-CN" altLang="en-US" dirty="0"/>
              <a:t> </a:t>
            </a:r>
            <a:r>
              <a:rPr lang="en-US" altLang="zh-CN" dirty="0"/>
              <a:t>bankruptcy</a:t>
            </a:r>
            <a:r>
              <a:rPr lang="zh-CN" altLang="en-US" dirty="0"/>
              <a:t> </a:t>
            </a:r>
            <a:r>
              <a:rPr lang="en-US" altLang="zh-CN" dirty="0"/>
              <a:t>priorities</a:t>
            </a:r>
          </a:p>
          <a:p>
            <a:r>
              <a:rPr lang="en-US" altLang="zh-CN" dirty="0"/>
              <a:t>--However,</a:t>
            </a:r>
            <a:r>
              <a:rPr lang="zh-CN" altLang="en-US" dirty="0"/>
              <a:t> </a:t>
            </a:r>
            <a:r>
              <a:rPr lang="en-US" altLang="zh-CN" dirty="0"/>
              <a:t>the</a:t>
            </a:r>
            <a:r>
              <a:rPr lang="zh-CN" altLang="en-US" dirty="0"/>
              <a:t> </a:t>
            </a:r>
            <a:r>
              <a:rPr lang="en-US" altLang="zh-CN" dirty="0"/>
              <a:t>author</a:t>
            </a:r>
            <a:r>
              <a:rPr lang="zh-CN" altLang="en-US" dirty="0"/>
              <a:t> </a:t>
            </a:r>
            <a:r>
              <a:rPr lang="en-US" altLang="zh-CN" dirty="0"/>
              <a:t>does</a:t>
            </a:r>
            <a:r>
              <a:rPr lang="zh-CN" altLang="en-US" dirty="0"/>
              <a:t> </a:t>
            </a:r>
            <a:r>
              <a:rPr lang="en-US" altLang="zh-CN" dirty="0"/>
              <a:t>not</a:t>
            </a:r>
            <a:r>
              <a:rPr lang="zh-CN" altLang="en-US" dirty="0"/>
              <a:t> </a:t>
            </a:r>
            <a:r>
              <a:rPr lang="en-US" altLang="zh-CN" dirty="0"/>
              <a:t>think</a:t>
            </a:r>
            <a:r>
              <a:rPr lang="zh-CN" altLang="en-US" dirty="0"/>
              <a:t> </a:t>
            </a:r>
            <a:r>
              <a:rPr lang="en-US" altLang="zh-CN" dirty="0"/>
              <a:t>this</a:t>
            </a:r>
            <a:r>
              <a:rPr lang="zh-CN" altLang="en-US" dirty="0"/>
              <a:t> </a:t>
            </a:r>
            <a:r>
              <a:rPr lang="en-US" altLang="zh-CN" dirty="0"/>
              <a:t>Act</a:t>
            </a:r>
            <a:r>
              <a:rPr lang="zh-CN" altLang="en-US" dirty="0"/>
              <a:t> </a:t>
            </a:r>
            <a:r>
              <a:rPr lang="en-US" altLang="zh-CN" dirty="0"/>
              <a:t>would</a:t>
            </a:r>
            <a:r>
              <a:rPr lang="zh-CN" altLang="en-US" dirty="0"/>
              <a:t> </a:t>
            </a:r>
            <a:r>
              <a:rPr lang="en-US" altLang="zh-CN" dirty="0"/>
              <a:t>actually</a:t>
            </a:r>
            <a:r>
              <a:rPr lang="zh-CN" altLang="en-US" dirty="0"/>
              <a:t> </a:t>
            </a:r>
            <a:r>
              <a:rPr lang="en-US" altLang="zh-CN" dirty="0"/>
              <a:t>solve</a:t>
            </a:r>
            <a:r>
              <a:rPr lang="zh-CN" altLang="en-US" dirty="0"/>
              <a:t> </a:t>
            </a:r>
            <a:r>
              <a:rPr lang="en-US" altLang="zh-CN" dirty="0"/>
              <a:t>the</a:t>
            </a:r>
            <a:r>
              <a:rPr lang="zh-CN" altLang="en-US" dirty="0"/>
              <a:t> </a:t>
            </a:r>
            <a:r>
              <a:rPr lang="en-US" altLang="zh-CN" dirty="0"/>
              <a:t>problem</a:t>
            </a:r>
            <a:r>
              <a:rPr lang="zh-CN" altLang="en-US" dirty="0"/>
              <a:t> </a:t>
            </a:r>
            <a:endParaRPr lang="en-US" altLang="zh-CN" dirty="0"/>
          </a:p>
          <a:p>
            <a:r>
              <a:rPr lang="en-US" altLang="zh-CN" dirty="0"/>
              <a:t>2.</a:t>
            </a:r>
            <a:r>
              <a:rPr lang="zh-CN" altLang="en-US" dirty="0"/>
              <a:t> </a:t>
            </a:r>
            <a:r>
              <a:rPr lang="en-US" altLang="zh-CN" dirty="0"/>
              <a:t>(…)+</a:t>
            </a:r>
            <a:r>
              <a:rPr lang="zh-CN" altLang="en-US" dirty="0"/>
              <a:t> </a:t>
            </a:r>
            <a:r>
              <a:rPr lang="en-US" altLang="zh-CN" dirty="0"/>
              <a:t>because</a:t>
            </a:r>
            <a:r>
              <a:rPr lang="zh-CN" altLang="en-US" dirty="0"/>
              <a:t> </a:t>
            </a:r>
            <a:r>
              <a:rPr lang="en-US" altLang="zh-CN" dirty="0"/>
              <a:t>there</a:t>
            </a:r>
            <a:r>
              <a:rPr lang="zh-CN" altLang="en-US" dirty="0"/>
              <a:t> </a:t>
            </a:r>
            <a:r>
              <a:rPr lang="en-US" altLang="zh-CN" dirty="0"/>
              <a:t>is</a:t>
            </a:r>
            <a:r>
              <a:rPr lang="zh-CN" altLang="en-US" dirty="0"/>
              <a:t> </a:t>
            </a:r>
            <a:r>
              <a:rPr lang="en-US" altLang="zh-CN" dirty="0"/>
              <a:t>no</a:t>
            </a:r>
            <a:r>
              <a:rPr lang="zh-CN" altLang="en-US" dirty="0"/>
              <a:t> </a:t>
            </a:r>
            <a:r>
              <a:rPr lang="en-US" altLang="zh-CN" dirty="0"/>
              <a:t>market</a:t>
            </a:r>
            <a:r>
              <a:rPr lang="zh-CN" altLang="en-US" dirty="0"/>
              <a:t> </a:t>
            </a:r>
            <a:r>
              <a:rPr lang="en-US" altLang="zh-CN" dirty="0"/>
              <a:t>price</a:t>
            </a:r>
            <a:r>
              <a:rPr lang="zh-CN" altLang="en-US" dirty="0"/>
              <a:t> </a:t>
            </a:r>
            <a:r>
              <a:rPr lang="en-US" altLang="zh-CN" dirty="0"/>
              <a:t>against</a:t>
            </a:r>
            <a:r>
              <a:rPr lang="zh-CN" altLang="en-US" dirty="0"/>
              <a:t> </a:t>
            </a:r>
            <a:r>
              <a:rPr lang="en-US" altLang="zh-CN" dirty="0"/>
              <a:t>which</a:t>
            </a:r>
            <a:r>
              <a:rPr lang="zh-CN" altLang="en-US" dirty="0"/>
              <a:t> </a:t>
            </a:r>
            <a:r>
              <a:rPr lang="en-US" altLang="zh-CN" dirty="0"/>
              <a:t>the</a:t>
            </a:r>
            <a:r>
              <a:rPr lang="zh-CN" altLang="en-US" dirty="0"/>
              <a:t> </a:t>
            </a:r>
            <a:r>
              <a:rPr lang="en-US" altLang="zh-CN" dirty="0"/>
              <a:t>clearinghouse</a:t>
            </a:r>
            <a:r>
              <a:rPr lang="zh-CN" altLang="en-US" dirty="0"/>
              <a:t> </a:t>
            </a:r>
            <a:r>
              <a:rPr lang="en-US" altLang="zh-CN" dirty="0"/>
              <a:t>employees</a:t>
            </a:r>
            <a:r>
              <a:rPr lang="zh-CN" altLang="en-US" dirty="0"/>
              <a:t> </a:t>
            </a:r>
            <a:r>
              <a:rPr lang="en-US" altLang="zh-CN" dirty="0"/>
              <a:t>can</a:t>
            </a:r>
            <a:r>
              <a:rPr lang="zh-CN" altLang="en-US" dirty="0"/>
              <a:t> </a:t>
            </a:r>
            <a:r>
              <a:rPr lang="en-US" altLang="zh-CN" dirty="0"/>
              <a:t>mark</a:t>
            </a:r>
            <a:r>
              <a:rPr lang="zh-CN" altLang="en-US" dirty="0"/>
              <a:t> </a:t>
            </a:r>
            <a:r>
              <a:rPr lang="en-US" altLang="zh-CN" dirty="0"/>
              <a:t>the</a:t>
            </a:r>
            <a:r>
              <a:rPr lang="zh-CN" altLang="en-US" dirty="0"/>
              <a:t> </a:t>
            </a:r>
            <a:r>
              <a:rPr lang="en-US" altLang="zh-CN" dirty="0"/>
              <a:t>cleared</a:t>
            </a:r>
            <a:r>
              <a:rPr lang="zh-CN" altLang="en-US" dirty="0"/>
              <a:t> </a:t>
            </a:r>
            <a:r>
              <a:rPr lang="en-US" altLang="zh-CN" dirty="0"/>
              <a:t>but</a:t>
            </a:r>
            <a:r>
              <a:rPr lang="zh-CN" altLang="en-US" dirty="0"/>
              <a:t> </a:t>
            </a:r>
            <a:r>
              <a:rPr lang="en-US" altLang="zh-CN" dirty="0"/>
              <a:t>open</a:t>
            </a:r>
            <a:r>
              <a:rPr lang="zh-CN" altLang="en-US" dirty="0"/>
              <a:t> </a:t>
            </a:r>
            <a:r>
              <a:rPr lang="en-US" altLang="zh-CN" dirty="0"/>
              <a:t>transaction</a:t>
            </a:r>
            <a:endParaRPr lang="en-US" dirty="0"/>
          </a:p>
        </p:txBody>
      </p:sp>
      <p:sp>
        <p:nvSpPr>
          <p:cNvPr id="4" name="Slide Number Placeholder 3"/>
          <p:cNvSpPr>
            <a:spLocks noGrp="1"/>
          </p:cNvSpPr>
          <p:nvPr>
            <p:ph type="sldNum" sz="quarter" idx="5"/>
          </p:nvPr>
        </p:nvSpPr>
        <p:spPr/>
        <p:txBody>
          <a:bodyPr/>
          <a:lstStyle/>
          <a:p>
            <a:fld id="{9E88203B-E734-E549-901A-1C92A37448FB}" type="slidenum">
              <a:rPr lang="en-US" smtClean="0"/>
              <a:t>14</a:t>
            </a:fld>
            <a:endParaRPr lang="en-US"/>
          </a:p>
        </p:txBody>
      </p:sp>
    </p:spTree>
    <p:extLst>
      <p:ext uri="{BB962C8B-B14F-4D97-AF65-F5344CB8AC3E}">
        <p14:creationId xmlns:p14="http://schemas.microsoft.com/office/powerpoint/2010/main" val="3123336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1.</a:t>
            </a:r>
            <a:r>
              <a:rPr lang="zh-CN" altLang="en-US" dirty="0"/>
              <a:t> </a:t>
            </a:r>
            <a:r>
              <a:rPr lang="en-US" altLang="zh-CN" dirty="0"/>
              <a:t>We</a:t>
            </a:r>
            <a:r>
              <a:rPr lang="zh-CN" altLang="en-US" dirty="0"/>
              <a:t> </a:t>
            </a:r>
            <a:r>
              <a:rPr lang="en-US" altLang="zh-CN" dirty="0"/>
              <a:t>now</a:t>
            </a:r>
            <a:r>
              <a:rPr lang="zh-CN" altLang="en-US" dirty="0"/>
              <a:t> </a:t>
            </a:r>
            <a:r>
              <a:rPr lang="en-US" altLang="zh-CN" dirty="0"/>
              <a:t>have</a:t>
            </a:r>
            <a:r>
              <a:rPr lang="zh-CN" altLang="en-US" dirty="0"/>
              <a:t> </a:t>
            </a:r>
            <a:r>
              <a:rPr lang="en-US" altLang="zh-CN" dirty="0"/>
              <a:t>two</a:t>
            </a:r>
            <a:r>
              <a:rPr lang="zh-CN" altLang="en-US" dirty="0"/>
              <a:t> </a:t>
            </a:r>
            <a:r>
              <a:rPr lang="en-US" altLang="zh-CN" dirty="0"/>
              <a:t>sets</a:t>
            </a:r>
            <a:r>
              <a:rPr lang="zh-CN" altLang="en-US" dirty="0"/>
              <a:t> </a:t>
            </a:r>
            <a:r>
              <a:rPr lang="en-US" altLang="zh-CN" dirty="0"/>
              <a:t>of</a:t>
            </a:r>
            <a:r>
              <a:rPr lang="zh-CN" altLang="en-US" dirty="0"/>
              <a:t> </a:t>
            </a:r>
            <a:r>
              <a:rPr lang="en-US" altLang="zh-CN" dirty="0"/>
              <a:t>bankruptcy</a:t>
            </a:r>
            <a:r>
              <a:rPr lang="zh-CN" altLang="en-US" dirty="0"/>
              <a:t> </a:t>
            </a:r>
            <a:r>
              <a:rPr lang="en-US" altLang="zh-CN" dirty="0"/>
              <a:t>rules,</a:t>
            </a:r>
            <a:r>
              <a:rPr lang="zh-CN" altLang="en-US" dirty="0"/>
              <a:t> </a:t>
            </a:r>
            <a:r>
              <a:rPr lang="en-US" altLang="zh-CN" dirty="0"/>
              <a:t>one</a:t>
            </a:r>
            <a:r>
              <a:rPr lang="zh-CN" altLang="en-US" dirty="0"/>
              <a:t> </a:t>
            </a:r>
            <a:r>
              <a:rPr lang="en-US" altLang="zh-CN" dirty="0"/>
              <a:t>for</a:t>
            </a:r>
            <a:r>
              <a:rPr lang="zh-CN" altLang="en-US" dirty="0"/>
              <a:t> </a:t>
            </a:r>
            <a:r>
              <a:rPr lang="en-US" altLang="zh-CN" dirty="0"/>
              <a:t>derivatives</a:t>
            </a:r>
            <a:r>
              <a:rPr lang="zh-CN" altLang="en-US" dirty="0"/>
              <a:t> </a:t>
            </a:r>
            <a:r>
              <a:rPr lang="en-US" altLang="zh-CN" dirty="0"/>
              <a:t>and</a:t>
            </a:r>
            <a:r>
              <a:rPr lang="zh-CN" altLang="en-US" dirty="0"/>
              <a:t> </a:t>
            </a:r>
            <a:r>
              <a:rPr lang="en-US" altLang="zh-CN" dirty="0"/>
              <a:t>repo</a:t>
            </a:r>
            <a:r>
              <a:rPr lang="zh-CN" altLang="en-US" dirty="0"/>
              <a:t> </a:t>
            </a:r>
            <a:r>
              <a:rPr lang="en-US" altLang="zh-CN" dirty="0"/>
              <a:t>counterparties</a:t>
            </a:r>
            <a:r>
              <a:rPr lang="zh-CN" altLang="en-US" dirty="0"/>
              <a:t> </a:t>
            </a:r>
            <a:r>
              <a:rPr lang="en-US" altLang="zh-CN" dirty="0"/>
              <a:t>and</a:t>
            </a:r>
            <a:r>
              <a:rPr lang="zh-CN" altLang="en-US" dirty="0"/>
              <a:t> </a:t>
            </a:r>
            <a:r>
              <a:rPr lang="en-US" altLang="zh-CN" dirty="0"/>
              <a:t>one</a:t>
            </a:r>
            <a:r>
              <a:rPr lang="zh-CN" altLang="en-US" dirty="0"/>
              <a:t> </a:t>
            </a:r>
            <a:r>
              <a:rPr lang="en-US" altLang="zh-CN" dirty="0"/>
              <a:t>for</a:t>
            </a:r>
            <a:r>
              <a:rPr lang="zh-CN" altLang="en-US" dirty="0"/>
              <a:t> </a:t>
            </a:r>
            <a:r>
              <a:rPr lang="en-US" altLang="zh-CN" dirty="0"/>
              <a:t>everyone</a:t>
            </a:r>
            <a:r>
              <a:rPr lang="zh-CN" altLang="en-US" dirty="0"/>
              <a:t> </a:t>
            </a:r>
            <a:r>
              <a:rPr lang="en-US" altLang="zh-CN" dirty="0"/>
              <a:t>else</a:t>
            </a:r>
          </a:p>
          <a:p>
            <a:r>
              <a:rPr lang="en-US" altLang="zh-CN" dirty="0"/>
              <a:t>2.</a:t>
            </a:r>
            <a:r>
              <a:rPr lang="zh-CN" altLang="en-US" dirty="0"/>
              <a:t> </a:t>
            </a:r>
            <a:r>
              <a:rPr lang="en-US" altLang="zh-CN" dirty="0"/>
              <a:t>The</a:t>
            </a:r>
            <a:r>
              <a:rPr lang="zh-CN" altLang="en-US" dirty="0"/>
              <a:t> </a:t>
            </a:r>
            <a:r>
              <a:rPr lang="en-US" altLang="zh-CN" dirty="0"/>
              <a:t>Code</a:t>
            </a:r>
            <a:r>
              <a:rPr lang="zh-CN" altLang="en-US" dirty="0"/>
              <a:t> </a:t>
            </a:r>
            <a:r>
              <a:rPr lang="en-US" altLang="zh-CN" dirty="0"/>
              <a:t>encourages</a:t>
            </a:r>
            <a:r>
              <a:rPr lang="zh-CN" altLang="en-US" dirty="0"/>
              <a:t> </a:t>
            </a:r>
            <a:r>
              <a:rPr lang="en-US" altLang="zh-CN" dirty="0"/>
              <a:t>risky,</a:t>
            </a:r>
            <a:r>
              <a:rPr lang="zh-CN" altLang="en-US" dirty="0"/>
              <a:t> </a:t>
            </a:r>
            <a:r>
              <a:rPr lang="en-US" altLang="zh-CN" dirty="0"/>
              <a:t>knife’s-edge</a:t>
            </a:r>
            <a:r>
              <a:rPr lang="zh-CN" altLang="en-US" dirty="0"/>
              <a:t> </a:t>
            </a:r>
            <a:r>
              <a:rPr lang="en-US" altLang="zh-CN" dirty="0"/>
              <a:t>financing,</a:t>
            </a:r>
            <a:r>
              <a:rPr lang="zh-CN" altLang="en-US" dirty="0"/>
              <a:t> </a:t>
            </a:r>
            <a:r>
              <a:rPr lang="en-US" altLang="zh-CN" dirty="0"/>
              <a:t>which,</a:t>
            </a:r>
            <a:r>
              <a:rPr lang="zh-CN" altLang="en-US" dirty="0"/>
              <a:t> </a:t>
            </a:r>
            <a:r>
              <a:rPr lang="en-US" altLang="zh-CN" dirty="0"/>
              <a:t>when</a:t>
            </a:r>
            <a:r>
              <a:rPr lang="zh-CN" altLang="en-US" dirty="0"/>
              <a:t> </a:t>
            </a:r>
            <a:r>
              <a:rPr lang="en-US" altLang="zh-CN" dirty="0"/>
              <a:t>pursed</a:t>
            </a:r>
            <a:r>
              <a:rPr lang="zh-CN" altLang="en-US" dirty="0"/>
              <a:t> </a:t>
            </a:r>
            <a:r>
              <a:rPr lang="en-US" altLang="zh-CN" dirty="0"/>
              <a:t>in</a:t>
            </a:r>
            <a:r>
              <a:rPr lang="zh-CN" altLang="en-US" dirty="0"/>
              <a:t> </a:t>
            </a:r>
            <a:r>
              <a:rPr lang="en-US" altLang="zh-CN" dirty="0"/>
              <a:t>financially</a:t>
            </a:r>
            <a:r>
              <a:rPr lang="zh-CN" altLang="en-US" dirty="0"/>
              <a:t> </a:t>
            </a:r>
            <a:r>
              <a:rPr lang="en-US" altLang="zh-CN" dirty="0"/>
              <a:t>central</a:t>
            </a:r>
            <a:r>
              <a:rPr lang="zh-CN" altLang="en-US" dirty="0"/>
              <a:t> </a:t>
            </a:r>
            <a:r>
              <a:rPr lang="en-US" altLang="zh-CN" dirty="0"/>
              <a:t>firms,</a:t>
            </a:r>
            <a:r>
              <a:rPr lang="zh-CN" altLang="en-US" dirty="0"/>
              <a:t> </a:t>
            </a:r>
            <a:r>
              <a:rPr lang="en-US" altLang="zh-CN" dirty="0"/>
              <a:t>transfers</a:t>
            </a:r>
            <a:r>
              <a:rPr lang="zh-CN" altLang="en-US" dirty="0"/>
              <a:t> </a:t>
            </a:r>
            <a:r>
              <a:rPr lang="en-US" altLang="zh-CN" dirty="0"/>
              <a:t>risk</a:t>
            </a:r>
            <a:r>
              <a:rPr lang="zh-CN" altLang="en-US" dirty="0"/>
              <a:t> </a:t>
            </a:r>
            <a:r>
              <a:rPr lang="en-US" altLang="zh-CN" dirty="0"/>
              <a:t>to</a:t>
            </a:r>
            <a:r>
              <a:rPr lang="zh-CN" altLang="en-US" dirty="0"/>
              <a:t> </a:t>
            </a:r>
            <a:r>
              <a:rPr lang="en-US" altLang="zh-CN" dirty="0"/>
              <a:t>the</a:t>
            </a:r>
            <a:r>
              <a:rPr lang="zh-CN" altLang="en-US" dirty="0"/>
              <a:t> </a:t>
            </a:r>
            <a:r>
              <a:rPr lang="en-US" altLang="zh-CN" dirty="0"/>
              <a:t>United</a:t>
            </a:r>
            <a:r>
              <a:rPr lang="zh-CN" altLang="en-US" dirty="0"/>
              <a:t> </a:t>
            </a:r>
            <a:r>
              <a:rPr lang="en-US" altLang="zh-CN" dirty="0"/>
              <a:t>States</a:t>
            </a:r>
            <a:r>
              <a:rPr lang="zh-CN" altLang="en-US" dirty="0"/>
              <a:t> </a:t>
            </a:r>
            <a:r>
              <a:rPr lang="en-US" altLang="zh-CN" dirty="0"/>
              <a:t>as</a:t>
            </a:r>
            <a:r>
              <a:rPr lang="zh-CN" altLang="en-US" dirty="0"/>
              <a:t> </a:t>
            </a:r>
            <a:r>
              <a:rPr lang="en-US" altLang="zh-CN" dirty="0"/>
              <a:t>the</a:t>
            </a:r>
            <a:r>
              <a:rPr lang="zh-CN" altLang="en-US" dirty="0"/>
              <a:t> </a:t>
            </a:r>
            <a:r>
              <a:rPr lang="en-US" altLang="zh-CN" dirty="0"/>
              <a:t>ultimate</a:t>
            </a:r>
            <a:r>
              <a:rPr lang="zh-CN" altLang="en-US" dirty="0"/>
              <a:t> </a:t>
            </a:r>
            <a:r>
              <a:rPr lang="en-US" altLang="zh-CN" dirty="0"/>
              <a:t>guarantor</a:t>
            </a:r>
          </a:p>
          <a:p>
            <a:r>
              <a:rPr lang="en-US" altLang="zh-CN" dirty="0"/>
              <a:t>3.</a:t>
            </a:r>
            <a:r>
              <a:rPr lang="zh-CN" altLang="en-US" dirty="0"/>
              <a:t> </a:t>
            </a:r>
            <a:r>
              <a:rPr lang="en-US" altLang="zh-CN" dirty="0"/>
              <a:t>The</a:t>
            </a:r>
            <a:r>
              <a:rPr lang="zh-CN" altLang="en-US" dirty="0"/>
              <a:t> </a:t>
            </a:r>
            <a:r>
              <a:rPr lang="en-US" altLang="zh-CN" dirty="0"/>
              <a:t>impact</a:t>
            </a:r>
            <a:r>
              <a:rPr lang="zh-CN" altLang="en-US" dirty="0"/>
              <a:t> </a:t>
            </a:r>
            <a:r>
              <a:rPr lang="en-US" altLang="zh-CN" dirty="0"/>
              <a:t>of</a:t>
            </a:r>
            <a:r>
              <a:rPr lang="zh-CN" altLang="en-US" dirty="0"/>
              <a:t> </a:t>
            </a:r>
            <a:r>
              <a:rPr lang="en-US" altLang="zh-CN" dirty="0"/>
              <a:t>the</a:t>
            </a:r>
            <a:r>
              <a:rPr lang="zh-CN" altLang="en-US" dirty="0"/>
              <a:t> </a:t>
            </a:r>
            <a:r>
              <a:rPr lang="en-US" altLang="zh-CN" dirty="0"/>
              <a:t>code</a:t>
            </a:r>
            <a:r>
              <a:rPr lang="zh-CN" altLang="en-US" dirty="0"/>
              <a:t> </a:t>
            </a:r>
            <a:r>
              <a:rPr lang="en-US" altLang="zh-CN" dirty="0"/>
              <a:t>years</a:t>
            </a:r>
            <a:r>
              <a:rPr lang="zh-CN" altLang="en-US" dirty="0"/>
              <a:t> </a:t>
            </a:r>
            <a:r>
              <a:rPr lang="en-US" altLang="zh-CN" dirty="0"/>
              <a:t>prior</a:t>
            </a:r>
            <a:r>
              <a:rPr lang="zh-CN" altLang="en-US" dirty="0"/>
              <a:t> </a:t>
            </a:r>
            <a:r>
              <a:rPr lang="en-US" altLang="zh-CN" dirty="0"/>
              <a:t>to</a:t>
            </a:r>
            <a:r>
              <a:rPr lang="zh-CN" altLang="en-US" dirty="0"/>
              <a:t> </a:t>
            </a:r>
            <a:r>
              <a:rPr lang="en-US" altLang="zh-CN" dirty="0"/>
              <a:t>the</a:t>
            </a:r>
            <a:r>
              <a:rPr lang="zh-CN" altLang="en-US" dirty="0"/>
              <a:t> </a:t>
            </a:r>
            <a:r>
              <a:rPr lang="en-US" altLang="zh-CN" dirty="0"/>
              <a:t>bankruptcy</a:t>
            </a:r>
            <a:r>
              <a:rPr lang="zh-CN" altLang="en-US" dirty="0"/>
              <a:t> </a:t>
            </a:r>
            <a:r>
              <a:rPr lang="en-US" altLang="zh-CN" dirty="0"/>
              <a:t>is</a:t>
            </a:r>
            <a:r>
              <a:rPr lang="zh-CN" altLang="en-US" dirty="0"/>
              <a:t> </a:t>
            </a:r>
            <a:r>
              <a:rPr lang="en-US" altLang="zh-CN" dirty="0"/>
              <a:t>(…)</a:t>
            </a:r>
          </a:p>
          <a:p>
            <a:r>
              <a:rPr lang="en-US" altLang="zh-CN" dirty="0"/>
              <a:t>4.</a:t>
            </a:r>
            <a:r>
              <a:rPr lang="zh-CN" altLang="en-US" dirty="0"/>
              <a:t> </a:t>
            </a:r>
            <a:r>
              <a:rPr lang="en-US" altLang="zh-CN" dirty="0"/>
              <a:t>The</a:t>
            </a:r>
            <a:r>
              <a:rPr lang="zh-CN" altLang="en-US" dirty="0"/>
              <a:t> </a:t>
            </a:r>
            <a:r>
              <a:rPr lang="en-US" altLang="zh-CN" dirty="0"/>
              <a:t>impact</a:t>
            </a:r>
            <a:r>
              <a:rPr lang="zh-CN" altLang="en-US" dirty="0"/>
              <a:t> </a:t>
            </a:r>
            <a:r>
              <a:rPr lang="en-US" altLang="zh-CN" dirty="0"/>
              <a:t>of</a:t>
            </a:r>
            <a:r>
              <a:rPr lang="zh-CN" altLang="en-US" dirty="0"/>
              <a:t> </a:t>
            </a:r>
            <a:r>
              <a:rPr lang="en-US" altLang="zh-CN" dirty="0"/>
              <a:t>the</a:t>
            </a:r>
            <a:r>
              <a:rPr lang="zh-CN" altLang="en-US" dirty="0"/>
              <a:t> </a:t>
            </a:r>
            <a:r>
              <a:rPr lang="en-US" altLang="zh-CN" dirty="0"/>
              <a:t>code</a:t>
            </a:r>
            <a:r>
              <a:rPr lang="zh-CN" altLang="en-US" dirty="0"/>
              <a:t> </a:t>
            </a:r>
            <a:r>
              <a:rPr lang="en-US" altLang="zh-CN" dirty="0"/>
              <a:t>during</a:t>
            </a:r>
            <a:r>
              <a:rPr lang="zh-CN" altLang="en-US" dirty="0"/>
              <a:t> </a:t>
            </a:r>
            <a:r>
              <a:rPr lang="en-US" altLang="zh-CN" dirty="0"/>
              <a:t>an</a:t>
            </a:r>
            <a:r>
              <a:rPr lang="zh-CN" altLang="en-US" dirty="0"/>
              <a:t> </a:t>
            </a:r>
            <a:r>
              <a:rPr lang="en-US" altLang="zh-CN" dirty="0"/>
              <a:t>ongoing</a:t>
            </a:r>
            <a:r>
              <a:rPr lang="zh-CN" altLang="en-US" dirty="0"/>
              <a:t> </a:t>
            </a:r>
            <a:r>
              <a:rPr lang="en-US" altLang="zh-CN" dirty="0"/>
              <a:t>crisis</a:t>
            </a:r>
            <a:r>
              <a:rPr lang="zh-CN" altLang="en-US" dirty="0"/>
              <a:t> </a:t>
            </a:r>
            <a:r>
              <a:rPr lang="en-US" altLang="zh-CN" dirty="0"/>
              <a:t>is</a:t>
            </a:r>
            <a:r>
              <a:rPr lang="zh-CN" altLang="en-US" dirty="0"/>
              <a:t> </a:t>
            </a:r>
            <a:r>
              <a:rPr lang="en-US" altLang="zh-CN" dirty="0"/>
              <a:t>(…).</a:t>
            </a:r>
            <a:r>
              <a:rPr lang="zh-CN" altLang="en-US" dirty="0"/>
              <a:t> </a:t>
            </a:r>
            <a:r>
              <a:rPr lang="en-US" altLang="zh-CN" dirty="0"/>
              <a:t>And</a:t>
            </a:r>
            <a:r>
              <a:rPr lang="zh-CN" altLang="en-US" dirty="0"/>
              <a:t> </a:t>
            </a:r>
            <a:r>
              <a:rPr lang="en-US" altLang="zh-CN" dirty="0"/>
              <a:t>when</a:t>
            </a:r>
            <a:r>
              <a:rPr lang="zh-CN" altLang="en-US" dirty="0"/>
              <a:t> </a:t>
            </a:r>
            <a:r>
              <a:rPr lang="en-US" altLang="zh-CN" dirty="0"/>
              <a:t>many</a:t>
            </a:r>
            <a:r>
              <a:rPr lang="zh-CN" altLang="en-US" dirty="0"/>
              <a:t> </a:t>
            </a:r>
            <a:r>
              <a:rPr lang="en-US" altLang="zh-CN" dirty="0"/>
              <a:t>counterparties</a:t>
            </a:r>
            <a:r>
              <a:rPr lang="zh-CN" altLang="en-US" dirty="0"/>
              <a:t> </a:t>
            </a:r>
            <a:r>
              <a:rPr lang="en-US" altLang="zh-CN" dirty="0"/>
              <a:t>seek</a:t>
            </a:r>
            <a:r>
              <a:rPr lang="zh-CN" altLang="en-US" dirty="0"/>
              <a:t> </a:t>
            </a:r>
            <a:r>
              <a:rPr lang="en-US" altLang="zh-CN" dirty="0"/>
              <a:t>to</a:t>
            </a:r>
            <a:r>
              <a:rPr lang="zh-CN" altLang="en-US" dirty="0"/>
              <a:t> </a:t>
            </a:r>
            <a:r>
              <a:rPr lang="en-US" altLang="zh-CN" dirty="0"/>
              <a:t>liquidate</a:t>
            </a:r>
            <a:r>
              <a:rPr lang="zh-CN" altLang="en-US" dirty="0"/>
              <a:t> </a:t>
            </a:r>
            <a:r>
              <a:rPr lang="en-US" altLang="zh-CN" dirty="0"/>
              <a:t>similar</a:t>
            </a:r>
            <a:r>
              <a:rPr lang="zh-CN" altLang="en-US" dirty="0"/>
              <a:t> </a:t>
            </a:r>
            <a:r>
              <a:rPr lang="en-US" altLang="zh-CN" dirty="0"/>
              <a:t>underlying</a:t>
            </a:r>
            <a:r>
              <a:rPr lang="zh-CN" altLang="en-US" dirty="0"/>
              <a:t> </a:t>
            </a:r>
            <a:r>
              <a:rPr lang="en-US" altLang="zh-CN" dirty="0"/>
              <a:t>assets</a:t>
            </a:r>
            <a:r>
              <a:rPr lang="zh-CN" altLang="en-US" dirty="0"/>
              <a:t> </a:t>
            </a:r>
            <a:r>
              <a:rPr lang="en-US" altLang="zh-CN" dirty="0"/>
              <a:t>at</a:t>
            </a:r>
            <a:r>
              <a:rPr lang="zh-CN" altLang="en-US" dirty="0"/>
              <a:t> </a:t>
            </a:r>
            <a:r>
              <a:rPr lang="en-US" altLang="zh-CN" dirty="0"/>
              <a:t>the</a:t>
            </a:r>
            <a:r>
              <a:rPr lang="zh-CN" altLang="en-US" dirty="0"/>
              <a:t> </a:t>
            </a:r>
            <a:r>
              <a:rPr lang="en-US" altLang="zh-CN" dirty="0"/>
              <a:t>same</a:t>
            </a:r>
            <a:r>
              <a:rPr lang="zh-CN" altLang="en-US" dirty="0"/>
              <a:t> </a:t>
            </a:r>
            <a:r>
              <a:rPr lang="en-US" altLang="zh-CN" dirty="0"/>
              <a:t>time,</a:t>
            </a:r>
            <a:r>
              <a:rPr lang="zh-CN" altLang="en-US" dirty="0"/>
              <a:t> </a:t>
            </a:r>
            <a:r>
              <a:rPr lang="en-US" altLang="zh-CN" dirty="0"/>
              <a:t>the</a:t>
            </a:r>
            <a:r>
              <a:rPr lang="zh-CN" altLang="en-US" dirty="0"/>
              <a:t> </a:t>
            </a:r>
            <a:r>
              <a:rPr lang="en-US" altLang="zh-CN" dirty="0"/>
              <a:t>potential</a:t>
            </a:r>
            <a:r>
              <a:rPr lang="zh-CN" altLang="en-US" dirty="0"/>
              <a:t> </a:t>
            </a:r>
            <a:r>
              <a:rPr lang="en-US" altLang="zh-CN" dirty="0"/>
              <a:t>for</a:t>
            </a:r>
            <a:r>
              <a:rPr lang="zh-CN" altLang="en-US" dirty="0"/>
              <a:t> </a:t>
            </a:r>
            <a:r>
              <a:rPr lang="en-US" altLang="zh-CN" dirty="0"/>
              <a:t>a</a:t>
            </a:r>
            <a:r>
              <a:rPr lang="zh-CN" altLang="en-US" dirty="0"/>
              <a:t> </a:t>
            </a:r>
            <a:r>
              <a:rPr lang="en-US" altLang="zh-CN" dirty="0"/>
              <a:t>financial</a:t>
            </a:r>
            <a:r>
              <a:rPr lang="zh-CN" altLang="en-US" dirty="0"/>
              <a:t> </a:t>
            </a:r>
            <a:r>
              <a:rPr lang="en-US" altLang="zh-CN" dirty="0"/>
              <a:t>gridlock</a:t>
            </a:r>
            <a:r>
              <a:rPr lang="zh-CN" altLang="en-US" dirty="0"/>
              <a:t> </a:t>
            </a:r>
            <a:r>
              <a:rPr lang="en-US" altLang="zh-CN" dirty="0"/>
              <a:t>increases</a:t>
            </a:r>
          </a:p>
          <a:p>
            <a:endParaRPr lang="en-US" altLang="zh-CN" dirty="0"/>
          </a:p>
          <a:p>
            <a:r>
              <a:rPr lang="en-US" altLang="zh-CN" dirty="0"/>
              <a:t>Thought:</a:t>
            </a:r>
            <a:r>
              <a:rPr lang="zh-CN" altLang="en-US" dirty="0"/>
              <a:t> </a:t>
            </a:r>
            <a:r>
              <a:rPr lang="en-US" altLang="zh-CN" dirty="0"/>
              <a:t>Risk</a:t>
            </a:r>
            <a:r>
              <a:rPr lang="zh-CN" altLang="en-US" dirty="0"/>
              <a:t> </a:t>
            </a:r>
            <a:r>
              <a:rPr lang="en-US" altLang="zh-CN" dirty="0"/>
              <a:t>free</a:t>
            </a:r>
            <a:r>
              <a:rPr lang="zh-CN" altLang="en-US" dirty="0"/>
              <a:t> </a:t>
            </a:r>
            <a:r>
              <a:rPr lang="en-US" altLang="zh-CN" dirty="0"/>
              <a:t>investment</a:t>
            </a:r>
            <a:r>
              <a:rPr lang="zh-CN" altLang="en-US" dirty="0"/>
              <a:t> </a:t>
            </a:r>
            <a:r>
              <a:rPr lang="en-US" altLang="zh-CN" dirty="0"/>
              <a:t>with</a:t>
            </a:r>
            <a:r>
              <a:rPr lang="zh-CN" altLang="en-US" dirty="0"/>
              <a:t> </a:t>
            </a:r>
            <a:r>
              <a:rPr lang="en-US" altLang="zh-CN" dirty="0"/>
              <a:t>bankruptcy</a:t>
            </a:r>
            <a:r>
              <a:rPr lang="zh-CN" altLang="en-US" dirty="0"/>
              <a:t> </a:t>
            </a:r>
            <a:r>
              <a:rPr lang="en-US" altLang="zh-CN" dirty="0"/>
              <a:t>priorities</a:t>
            </a:r>
            <a:r>
              <a:rPr lang="zh-CN" altLang="en-US" dirty="0"/>
              <a:t> </a:t>
            </a:r>
            <a:r>
              <a:rPr lang="en-US" altLang="zh-CN" dirty="0"/>
              <a:t>have</a:t>
            </a:r>
            <a:r>
              <a:rPr lang="zh-CN" altLang="en-US" dirty="0"/>
              <a:t> </a:t>
            </a:r>
            <a:r>
              <a:rPr lang="en-US" altLang="zh-CN" dirty="0"/>
              <a:t>major</a:t>
            </a:r>
            <a:r>
              <a:rPr lang="zh-CN" altLang="en-US" dirty="0"/>
              <a:t> </a:t>
            </a:r>
            <a:r>
              <a:rPr lang="en-US" altLang="zh-CN" dirty="0"/>
              <a:t>efficiency</a:t>
            </a:r>
            <a:r>
              <a:rPr lang="zh-CN" altLang="en-US" dirty="0"/>
              <a:t> </a:t>
            </a:r>
            <a:r>
              <a:rPr lang="en-US" altLang="zh-CN" dirty="0"/>
              <a:t>potential.</a:t>
            </a:r>
            <a:r>
              <a:rPr lang="zh-CN" altLang="en-US" dirty="0"/>
              <a:t> </a:t>
            </a:r>
            <a:r>
              <a:rPr lang="en-US" altLang="zh-CN" dirty="0"/>
              <a:t>But</a:t>
            </a:r>
            <a:r>
              <a:rPr lang="zh-CN" altLang="en-US" dirty="0"/>
              <a:t> </a:t>
            </a:r>
            <a:r>
              <a:rPr lang="en-US" altLang="zh-CN" dirty="0"/>
              <a:t>we</a:t>
            </a:r>
            <a:r>
              <a:rPr lang="zh-CN" altLang="en-US" dirty="0"/>
              <a:t> </a:t>
            </a:r>
            <a:r>
              <a:rPr lang="en-US" altLang="zh-CN" dirty="0"/>
              <a:t>also</a:t>
            </a:r>
            <a:r>
              <a:rPr lang="zh-CN" altLang="en-US" dirty="0"/>
              <a:t> </a:t>
            </a:r>
            <a:r>
              <a:rPr lang="en-US" altLang="zh-CN" dirty="0"/>
              <a:t>know</a:t>
            </a:r>
            <a:r>
              <a:rPr lang="zh-CN" altLang="en-US" dirty="0"/>
              <a:t> </a:t>
            </a:r>
            <a:r>
              <a:rPr lang="en-US" altLang="zh-CN" dirty="0"/>
              <a:t>that</a:t>
            </a:r>
            <a:r>
              <a:rPr lang="zh-CN" altLang="en-US" dirty="0"/>
              <a:t> </a:t>
            </a:r>
            <a:r>
              <a:rPr lang="en-US" altLang="zh-CN" dirty="0"/>
              <a:t>the</a:t>
            </a:r>
            <a:r>
              <a:rPr lang="zh-CN" altLang="en-US" dirty="0"/>
              <a:t> </a:t>
            </a:r>
            <a:r>
              <a:rPr lang="en-US" altLang="zh-CN" dirty="0"/>
              <a:t>systemic</a:t>
            </a:r>
            <a:r>
              <a:rPr lang="zh-CN" altLang="en-US" dirty="0"/>
              <a:t> </a:t>
            </a:r>
            <a:r>
              <a:rPr lang="en-US" altLang="zh-CN" dirty="0"/>
              <a:t>costs</a:t>
            </a:r>
            <a:r>
              <a:rPr lang="zh-CN" altLang="en-US" dirty="0"/>
              <a:t> </a:t>
            </a:r>
            <a:r>
              <a:rPr lang="en-US" altLang="zh-CN" dirty="0"/>
              <a:t>of</a:t>
            </a:r>
            <a:r>
              <a:rPr lang="zh-CN" altLang="en-US" dirty="0"/>
              <a:t> </a:t>
            </a:r>
            <a:r>
              <a:rPr lang="en-US" altLang="zh-CN" dirty="0" err="1"/>
              <a:t>superpriority</a:t>
            </a:r>
            <a:r>
              <a:rPr lang="zh-CN" altLang="en-US" dirty="0"/>
              <a:t> </a:t>
            </a:r>
            <a:r>
              <a:rPr lang="en-US" altLang="zh-CN" dirty="0"/>
              <a:t>are</a:t>
            </a:r>
            <a:r>
              <a:rPr lang="zh-CN" altLang="en-US" dirty="0"/>
              <a:t> </a:t>
            </a:r>
            <a:r>
              <a:rPr lang="en-US" altLang="zh-CN" dirty="0"/>
              <a:t>very</a:t>
            </a:r>
            <a:r>
              <a:rPr lang="zh-CN" altLang="en-US" dirty="0"/>
              <a:t> </a:t>
            </a:r>
            <a:r>
              <a:rPr lang="en-US" altLang="zh-CN" dirty="0"/>
              <a:t>high.</a:t>
            </a:r>
            <a:r>
              <a:rPr lang="zh-CN" altLang="en-US" dirty="0"/>
              <a:t> </a:t>
            </a:r>
            <a:r>
              <a:rPr lang="en-US" altLang="zh-CN" dirty="0"/>
              <a:t>It</a:t>
            </a:r>
            <a:r>
              <a:rPr lang="zh-CN" altLang="en-US" dirty="0"/>
              <a:t> </a:t>
            </a:r>
            <a:r>
              <a:rPr lang="en-US" altLang="zh-CN" dirty="0"/>
              <a:t>is</a:t>
            </a:r>
            <a:r>
              <a:rPr lang="zh-CN" altLang="en-US" dirty="0"/>
              <a:t> </a:t>
            </a:r>
            <a:r>
              <a:rPr lang="en-US" altLang="zh-CN" dirty="0"/>
              <a:t>ideal</a:t>
            </a:r>
            <a:r>
              <a:rPr lang="zh-CN" altLang="en-US" dirty="0"/>
              <a:t> </a:t>
            </a:r>
            <a:r>
              <a:rPr lang="en-US" altLang="zh-CN" dirty="0"/>
              <a:t>to</a:t>
            </a:r>
            <a:r>
              <a:rPr lang="zh-CN" altLang="en-US" dirty="0"/>
              <a:t> </a:t>
            </a:r>
            <a:r>
              <a:rPr lang="en-US" altLang="zh-CN" dirty="0"/>
              <a:t>separate</a:t>
            </a:r>
            <a:r>
              <a:rPr lang="zh-CN" altLang="en-US" dirty="0"/>
              <a:t> </a:t>
            </a:r>
            <a:r>
              <a:rPr lang="en-US" altLang="zh-CN" dirty="0"/>
              <a:t>the</a:t>
            </a:r>
            <a:r>
              <a:rPr lang="zh-CN" altLang="en-US" dirty="0"/>
              <a:t> </a:t>
            </a:r>
            <a:r>
              <a:rPr lang="en-US" altLang="zh-CN" dirty="0"/>
              <a:t>two</a:t>
            </a:r>
            <a:r>
              <a:rPr lang="zh-CN" altLang="en-US" dirty="0"/>
              <a:t> </a:t>
            </a:r>
            <a:r>
              <a:rPr lang="en-US" altLang="zh-CN" dirty="0"/>
              <a:t>and</a:t>
            </a:r>
            <a:r>
              <a:rPr lang="zh-CN" altLang="en-US" dirty="0"/>
              <a:t> </a:t>
            </a:r>
            <a:r>
              <a:rPr lang="en-US" altLang="zh-CN" dirty="0"/>
              <a:t>only</a:t>
            </a:r>
            <a:r>
              <a:rPr lang="zh-CN" altLang="en-US" dirty="0"/>
              <a:t> </a:t>
            </a:r>
            <a:r>
              <a:rPr lang="en-US" altLang="zh-CN" dirty="0"/>
              <a:t>keep</a:t>
            </a:r>
            <a:r>
              <a:rPr lang="zh-CN" altLang="en-US" dirty="0"/>
              <a:t> </a:t>
            </a:r>
            <a:r>
              <a:rPr lang="en-US" altLang="zh-CN" dirty="0"/>
              <a:t>the</a:t>
            </a:r>
            <a:r>
              <a:rPr lang="zh-CN" altLang="en-US" dirty="0"/>
              <a:t> </a:t>
            </a:r>
            <a:r>
              <a:rPr lang="en-US" altLang="zh-CN" dirty="0"/>
              <a:t>benefits,</a:t>
            </a:r>
            <a:r>
              <a:rPr lang="zh-CN" altLang="en-US" dirty="0"/>
              <a:t> </a:t>
            </a:r>
            <a:r>
              <a:rPr lang="en-US" altLang="zh-CN" dirty="0"/>
              <a:t>but</a:t>
            </a:r>
            <a:r>
              <a:rPr lang="zh-CN" altLang="en-US" dirty="0"/>
              <a:t> </a:t>
            </a:r>
            <a:r>
              <a:rPr lang="en-US" altLang="zh-CN" dirty="0"/>
              <a:t>we</a:t>
            </a:r>
            <a:r>
              <a:rPr lang="zh-CN" altLang="en-US" dirty="0"/>
              <a:t> </a:t>
            </a:r>
            <a:r>
              <a:rPr lang="en-US" altLang="zh-CN" dirty="0"/>
              <a:t>are</a:t>
            </a:r>
            <a:r>
              <a:rPr lang="zh-CN" altLang="en-US" dirty="0"/>
              <a:t> </a:t>
            </a:r>
            <a:r>
              <a:rPr lang="en-US" altLang="zh-CN" dirty="0"/>
              <a:t>not</a:t>
            </a:r>
            <a:r>
              <a:rPr lang="zh-CN" altLang="en-US" dirty="0"/>
              <a:t> </a:t>
            </a:r>
            <a:r>
              <a:rPr lang="en-US" altLang="zh-CN" dirty="0"/>
              <a:t>able</a:t>
            </a:r>
            <a:r>
              <a:rPr lang="zh-CN" altLang="en-US" dirty="0"/>
              <a:t> </a:t>
            </a:r>
            <a:r>
              <a:rPr lang="en-US" altLang="zh-CN" dirty="0"/>
              <a:t>to</a:t>
            </a:r>
            <a:r>
              <a:rPr lang="zh-CN" altLang="en-US" dirty="0"/>
              <a:t> </a:t>
            </a:r>
            <a:r>
              <a:rPr lang="en-US" altLang="zh-CN" dirty="0"/>
              <a:t>do</a:t>
            </a:r>
            <a:r>
              <a:rPr lang="zh-CN" altLang="en-US" dirty="0"/>
              <a:t> </a:t>
            </a:r>
            <a:r>
              <a:rPr lang="en-US" altLang="zh-CN" dirty="0"/>
              <a:t>so</a:t>
            </a:r>
            <a:r>
              <a:rPr lang="zh-CN" altLang="en-US" dirty="0"/>
              <a:t> </a:t>
            </a:r>
            <a:r>
              <a:rPr lang="en-US" altLang="zh-CN" dirty="0"/>
              <a:t>at</a:t>
            </a:r>
            <a:r>
              <a:rPr lang="zh-CN" altLang="en-US" dirty="0"/>
              <a:t> </a:t>
            </a:r>
            <a:r>
              <a:rPr lang="en-US" altLang="zh-CN" dirty="0"/>
              <a:t>this</a:t>
            </a:r>
            <a:r>
              <a:rPr lang="zh-CN" altLang="en-US" dirty="0"/>
              <a:t> </a:t>
            </a:r>
            <a:r>
              <a:rPr lang="en-US" altLang="zh-CN" dirty="0"/>
              <a:t>point.</a:t>
            </a:r>
            <a:r>
              <a:rPr lang="zh-CN" altLang="en-US" dirty="0"/>
              <a:t> </a:t>
            </a:r>
            <a:r>
              <a:rPr lang="en-US" altLang="zh-CN" dirty="0"/>
              <a:t>So</a:t>
            </a:r>
            <a:r>
              <a:rPr lang="zh-CN" altLang="en-US" dirty="0"/>
              <a:t> </a:t>
            </a:r>
            <a:r>
              <a:rPr lang="en-US" altLang="zh-CN" dirty="0"/>
              <a:t>we</a:t>
            </a:r>
            <a:r>
              <a:rPr lang="zh-CN" altLang="en-US" dirty="0"/>
              <a:t> </a:t>
            </a:r>
            <a:r>
              <a:rPr lang="en-US" altLang="zh-CN" dirty="0"/>
              <a:t>need</a:t>
            </a:r>
            <a:r>
              <a:rPr lang="zh-CN" altLang="en-US" dirty="0"/>
              <a:t> </a:t>
            </a:r>
            <a:r>
              <a:rPr lang="en-US" altLang="zh-CN" dirty="0"/>
              <a:t>to</a:t>
            </a:r>
            <a:r>
              <a:rPr lang="zh-CN" altLang="en-US" dirty="0"/>
              <a:t> </a:t>
            </a:r>
            <a:r>
              <a:rPr lang="en-US" altLang="zh-CN" dirty="0"/>
              <a:t>choose</a:t>
            </a:r>
            <a:r>
              <a:rPr lang="zh-CN" altLang="en-US" dirty="0"/>
              <a:t> </a:t>
            </a:r>
            <a:r>
              <a:rPr lang="en-US" altLang="zh-CN" dirty="0"/>
              <a:t>between</a:t>
            </a:r>
            <a:r>
              <a:rPr lang="zh-CN" altLang="en-US" dirty="0"/>
              <a:t> </a:t>
            </a:r>
            <a:r>
              <a:rPr lang="en-US" altLang="zh-CN" dirty="0"/>
              <a:t>the</a:t>
            </a:r>
            <a:r>
              <a:rPr lang="zh-CN" altLang="en-US" dirty="0"/>
              <a:t> </a:t>
            </a:r>
            <a:r>
              <a:rPr lang="en-US" altLang="zh-CN" dirty="0"/>
              <a:t>two.</a:t>
            </a:r>
            <a:r>
              <a:rPr lang="zh-CN" altLang="en-US" dirty="0"/>
              <a:t> </a:t>
            </a:r>
            <a:r>
              <a:rPr lang="en-US" altLang="zh-CN" dirty="0"/>
              <a:t>In</a:t>
            </a:r>
            <a:r>
              <a:rPr lang="zh-CN" altLang="en-US" dirty="0"/>
              <a:t> </a:t>
            </a:r>
            <a:r>
              <a:rPr lang="en-US" altLang="zh-CN" dirty="0"/>
              <a:t>order</a:t>
            </a:r>
            <a:r>
              <a:rPr lang="zh-CN" altLang="en-US" dirty="0"/>
              <a:t> </a:t>
            </a:r>
            <a:r>
              <a:rPr lang="en-US" altLang="zh-CN" dirty="0"/>
              <a:t>to</a:t>
            </a:r>
            <a:r>
              <a:rPr lang="zh-CN" altLang="en-US" dirty="0"/>
              <a:t> </a:t>
            </a:r>
            <a:r>
              <a:rPr lang="en-US" altLang="zh-CN" dirty="0"/>
              <a:t>so,</a:t>
            </a:r>
            <a:r>
              <a:rPr lang="zh-CN" altLang="en-US" dirty="0"/>
              <a:t> </a:t>
            </a:r>
            <a:r>
              <a:rPr lang="en-US" altLang="zh-CN" dirty="0"/>
              <a:t>the</a:t>
            </a:r>
            <a:r>
              <a:rPr lang="zh-CN" altLang="en-US" dirty="0"/>
              <a:t> </a:t>
            </a:r>
            <a:r>
              <a:rPr lang="en-US" altLang="zh-CN" dirty="0"/>
              <a:t>Congress</a:t>
            </a:r>
            <a:r>
              <a:rPr lang="zh-CN" altLang="en-US" dirty="0"/>
              <a:t> </a:t>
            </a:r>
            <a:r>
              <a:rPr lang="en-US" altLang="zh-CN" dirty="0"/>
              <a:t>needs</a:t>
            </a:r>
            <a:r>
              <a:rPr lang="zh-CN" altLang="en-US" dirty="0"/>
              <a:t> </a:t>
            </a:r>
            <a:r>
              <a:rPr lang="en-US" altLang="zh-CN" dirty="0"/>
              <a:t>to</a:t>
            </a:r>
            <a:r>
              <a:rPr lang="zh-CN" altLang="en-US" dirty="0"/>
              <a:t> </a:t>
            </a:r>
            <a:r>
              <a:rPr lang="en-US" altLang="zh-CN" dirty="0"/>
              <a:t>cut</a:t>
            </a:r>
            <a:r>
              <a:rPr lang="zh-CN" altLang="en-US" dirty="0"/>
              <a:t> </a:t>
            </a:r>
            <a:r>
              <a:rPr lang="en-US" altLang="zh-CN" dirty="0"/>
              <a:t>back</a:t>
            </a:r>
            <a:r>
              <a:rPr lang="zh-CN" altLang="en-US" dirty="0"/>
              <a:t> </a:t>
            </a:r>
            <a:r>
              <a:rPr lang="en-US" altLang="zh-CN" dirty="0"/>
              <a:t>the</a:t>
            </a:r>
            <a:r>
              <a:rPr lang="zh-CN" altLang="en-US" dirty="0"/>
              <a:t> </a:t>
            </a:r>
            <a:r>
              <a:rPr lang="en-US" altLang="zh-CN" dirty="0"/>
              <a:t>priority</a:t>
            </a:r>
            <a:r>
              <a:rPr lang="zh-CN" altLang="en-US" dirty="0"/>
              <a:t> </a:t>
            </a:r>
            <a:r>
              <a:rPr lang="en-US" altLang="zh-CN" dirty="0"/>
              <a:t>package.</a:t>
            </a:r>
            <a:r>
              <a:rPr lang="zh-CN" altLang="en-US" dirty="0"/>
              <a:t> </a:t>
            </a:r>
            <a:endParaRPr lang="en-US" altLang="zh-CN" dirty="0"/>
          </a:p>
        </p:txBody>
      </p:sp>
      <p:sp>
        <p:nvSpPr>
          <p:cNvPr id="4" name="Slide Number Placeholder 3"/>
          <p:cNvSpPr>
            <a:spLocks noGrp="1"/>
          </p:cNvSpPr>
          <p:nvPr>
            <p:ph type="sldNum" sz="quarter" idx="5"/>
          </p:nvPr>
        </p:nvSpPr>
        <p:spPr/>
        <p:txBody>
          <a:bodyPr/>
          <a:lstStyle/>
          <a:p>
            <a:fld id="{9E88203B-E734-E549-901A-1C92A37448FB}" type="slidenum">
              <a:rPr lang="en-US" smtClean="0"/>
              <a:t>15</a:t>
            </a:fld>
            <a:endParaRPr lang="en-US"/>
          </a:p>
        </p:txBody>
      </p:sp>
    </p:spTree>
    <p:extLst>
      <p:ext uri="{BB962C8B-B14F-4D97-AF65-F5344CB8AC3E}">
        <p14:creationId xmlns:p14="http://schemas.microsoft.com/office/powerpoint/2010/main" val="235069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--A</a:t>
            </a:r>
            <a:r>
              <a:rPr lang="zh-CN" altLang="en-US" dirty="0"/>
              <a:t> </a:t>
            </a:r>
            <a:r>
              <a:rPr lang="en-US" altLang="zh-CN" dirty="0"/>
              <a:t>sale</a:t>
            </a:r>
            <a:r>
              <a:rPr lang="zh-CN" altLang="en-US" dirty="0"/>
              <a:t> </a:t>
            </a:r>
            <a:r>
              <a:rPr lang="en-US" altLang="zh-CN" dirty="0"/>
              <a:t>of</a:t>
            </a:r>
            <a:r>
              <a:rPr lang="zh-CN" altLang="en-US" dirty="0"/>
              <a:t> </a:t>
            </a:r>
            <a:r>
              <a:rPr lang="en-US" altLang="zh-CN" dirty="0"/>
              <a:t>a</a:t>
            </a:r>
            <a:r>
              <a:rPr lang="zh-CN" altLang="en-US" dirty="0"/>
              <a:t> </a:t>
            </a:r>
            <a:r>
              <a:rPr lang="en-US" altLang="zh-CN" dirty="0"/>
              <a:t>financial</a:t>
            </a:r>
            <a:r>
              <a:rPr lang="zh-CN" altLang="en-US" dirty="0"/>
              <a:t> </a:t>
            </a:r>
            <a:r>
              <a:rPr lang="en-US" altLang="zh-CN" dirty="0"/>
              <a:t>instrument,</a:t>
            </a:r>
            <a:r>
              <a:rPr lang="zh-CN" altLang="en-US" dirty="0"/>
              <a:t> </a:t>
            </a:r>
            <a:r>
              <a:rPr lang="en-US" altLang="zh-CN" dirty="0"/>
              <a:t>such</a:t>
            </a:r>
            <a:r>
              <a:rPr lang="zh-CN" altLang="en-US" dirty="0"/>
              <a:t> </a:t>
            </a:r>
            <a:r>
              <a:rPr lang="en-US" altLang="zh-CN" dirty="0"/>
              <a:t>as</a:t>
            </a:r>
            <a:r>
              <a:rPr lang="zh-CN" altLang="en-US" dirty="0"/>
              <a:t> </a:t>
            </a:r>
            <a:r>
              <a:rPr lang="en-US" altLang="zh-CN" dirty="0"/>
              <a:t>TREASURY</a:t>
            </a:r>
            <a:r>
              <a:rPr lang="zh-CN" altLang="en-US" dirty="0"/>
              <a:t> </a:t>
            </a:r>
            <a:r>
              <a:rPr lang="en-US" altLang="zh-CN" dirty="0"/>
              <a:t>BILLS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--Agreed</a:t>
            </a:r>
            <a:r>
              <a:rPr lang="zh-CN" altLang="en-US" dirty="0"/>
              <a:t> </a:t>
            </a:r>
            <a:r>
              <a:rPr lang="en-US" altLang="zh-CN" dirty="0"/>
              <a:t>repurchase</a:t>
            </a:r>
            <a:r>
              <a:rPr lang="zh-CN" altLang="en-US" dirty="0"/>
              <a:t> </a:t>
            </a:r>
            <a:r>
              <a:rPr lang="en-US" altLang="zh-CN" dirty="0"/>
              <a:t>price</a:t>
            </a:r>
            <a:r>
              <a:rPr lang="zh-CN" altLang="en-US" dirty="0"/>
              <a:t> </a:t>
            </a:r>
            <a:r>
              <a:rPr lang="en-US" altLang="zh-CN" dirty="0"/>
              <a:t>is</a:t>
            </a:r>
            <a:r>
              <a:rPr lang="zh-CN" altLang="en-US" dirty="0"/>
              <a:t> </a:t>
            </a:r>
            <a:r>
              <a:rPr lang="en-US" altLang="zh-CN" dirty="0"/>
              <a:t>a</a:t>
            </a:r>
            <a:r>
              <a:rPr lang="zh-CN" altLang="en-US" dirty="0"/>
              <a:t> </a:t>
            </a:r>
            <a:r>
              <a:rPr lang="en-US" altLang="zh-CN" dirty="0"/>
              <a:t>little</a:t>
            </a:r>
            <a:r>
              <a:rPr lang="zh-CN" altLang="en-US" dirty="0"/>
              <a:t> </a:t>
            </a:r>
            <a:r>
              <a:rPr lang="en-US" altLang="zh-CN" dirty="0"/>
              <a:t>higher</a:t>
            </a:r>
            <a:r>
              <a:rPr lang="zh-CN" altLang="en-US" dirty="0"/>
              <a:t> </a:t>
            </a:r>
            <a:r>
              <a:rPr lang="en-US" altLang="zh-CN" dirty="0"/>
              <a:t>than</a:t>
            </a:r>
            <a:r>
              <a:rPr lang="zh-CN" altLang="en-US" dirty="0"/>
              <a:t> </a:t>
            </a:r>
            <a:r>
              <a:rPr lang="en-US" altLang="zh-CN" dirty="0"/>
              <a:t>the</a:t>
            </a:r>
            <a:r>
              <a:rPr lang="zh-CN" altLang="en-US" dirty="0"/>
              <a:t> </a:t>
            </a:r>
            <a:r>
              <a:rPr lang="en-US" altLang="zh-CN" dirty="0"/>
              <a:t>sale</a:t>
            </a:r>
            <a:r>
              <a:rPr lang="zh-CN" altLang="en-US" dirty="0"/>
              <a:t> </a:t>
            </a:r>
            <a:r>
              <a:rPr lang="en-US" altLang="zh-CN" dirty="0"/>
              <a:t>price,</a:t>
            </a:r>
            <a:r>
              <a:rPr lang="zh-CN" altLang="en-US" dirty="0"/>
              <a:t> </a:t>
            </a:r>
            <a:r>
              <a:rPr lang="en-US" altLang="zh-CN" dirty="0"/>
              <a:t>with</a:t>
            </a:r>
            <a:r>
              <a:rPr lang="zh-CN" altLang="en-US" dirty="0"/>
              <a:t> </a:t>
            </a:r>
            <a:r>
              <a:rPr lang="en-US" altLang="zh-CN" dirty="0"/>
              <a:t>the</a:t>
            </a:r>
            <a:r>
              <a:rPr lang="zh-CN" altLang="en-US" dirty="0"/>
              <a:t> </a:t>
            </a:r>
            <a:r>
              <a:rPr lang="en-US" altLang="zh-CN" dirty="0"/>
              <a:t>difference</a:t>
            </a:r>
            <a:r>
              <a:rPr lang="zh-CN" altLang="en-US" dirty="0"/>
              <a:t> </a:t>
            </a:r>
            <a:r>
              <a:rPr lang="en-US" altLang="zh-CN" dirty="0"/>
              <a:t>being</a:t>
            </a:r>
            <a:r>
              <a:rPr lang="zh-CN" altLang="en-US" dirty="0"/>
              <a:t> </a:t>
            </a:r>
            <a:r>
              <a:rPr lang="en-US" altLang="zh-CN" dirty="0"/>
              <a:t>the</a:t>
            </a:r>
            <a:r>
              <a:rPr lang="zh-CN" altLang="en-US" dirty="0"/>
              <a:t> </a:t>
            </a:r>
            <a:r>
              <a:rPr lang="en-US" altLang="zh-CN" dirty="0"/>
              <a:t>interest</a:t>
            </a:r>
            <a:r>
              <a:rPr lang="zh-CN" altLang="en-US" dirty="0"/>
              <a:t> </a:t>
            </a:r>
            <a:endParaRPr lang="en-US" dirty="0"/>
          </a:p>
          <a:p>
            <a:endParaRPr lang="en-US" dirty="0"/>
          </a:p>
        </p:txBody>
      </p:sp>
      <p:sp>
        <p:nvSpPr>
          <p:cNvPr id="4" name="Slide Number Placeholder 3"/>
          <p:cNvSpPr>
            <a:spLocks noGrp="1"/>
          </p:cNvSpPr>
          <p:nvPr>
            <p:ph type="sldNum" sz="quarter" idx="5"/>
          </p:nvPr>
        </p:nvSpPr>
        <p:spPr/>
        <p:txBody>
          <a:bodyPr/>
          <a:lstStyle/>
          <a:p>
            <a:fld id="{9E88203B-E734-E549-901A-1C92A37448FB}" type="slidenum">
              <a:rPr lang="en-US" smtClean="0"/>
              <a:t>3</a:t>
            </a:fld>
            <a:endParaRPr lang="en-US"/>
          </a:p>
        </p:txBody>
      </p:sp>
    </p:spTree>
    <p:extLst>
      <p:ext uri="{BB962C8B-B14F-4D97-AF65-F5344CB8AC3E}">
        <p14:creationId xmlns:p14="http://schemas.microsoft.com/office/powerpoint/2010/main" val="1660599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--The</a:t>
            </a:r>
            <a:r>
              <a:rPr lang="zh-CN" altLang="en-US" dirty="0"/>
              <a:t> </a:t>
            </a:r>
            <a:r>
              <a:rPr lang="en-US" altLang="zh-CN" dirty="0"/>
              <a:t>purpose</a:t>
            </a:r>
            <a:r>
              <a:rPr lang="zh-CN" altLang="en-US" dirty="0"/>
              <a:t> </a:t>
            </a:r>
            <a:r>
              <a:rPr lang="en-US" altLang="zh-CN" dirty="0"/>
              <a:t>of</a:t>
            </a:r>
            <a:r>
              <a:rPr lang="zh-CN" altLang="en-US" dirty="0"/>
              <a:t> </a:t>
            </a:r>
            <a:r>
              <a:rPr lang="en-US" altLang="zh-CN" dirty="0"/>
              <a:t>the</a:t>
            </a:r>
            <a:r>
              <a:rPr lang="zh-CN" altLang="en-US" dirty="0"/>
              <a:t> </a:t>
            </a:r>
            <a:r>
              <a:rPr lang="en-US" altLang="zh-CN" dirty="0"/>
              <a:t>code</a:t>
            </a:r>
            <a:r>
              <a:rPr lang="zh-CN" altLang="en-US" dirty="0"/>
              <a:t> </a:t>
            </a:r>
            <a:r>
              <a:rPr lang="en-US" altLang="zh-CN" dirty="0"/>
              <a:t>is</a:t>
            </a:r>
            <a:r>
              <a:rPr lang="zh-CN" altLang="en-US" dirty="0"/>
              <a:t> </a:t>
            </a:r>
            <a:r>
              <a:rPr lang="en-US" altLang="zh-CN" dirty="0"/>
              <a:t>to</a:t>
            </a:r>
            <a:r>
              <a:rPr lang="zh-CN" altLang="en-US" dirty="0"/>
              <a:t> </a:t>
            </a:r>
            <a:r>
              <a:rPr lang="en-US" altLang="zh-CN" dirty="0"/>
              <a:t>allow</a:t>
            </a:r>
            <a:r>
              <a:rPr lang="zh-CN" altLang="en-US" dirty="0"/>
              <a:t> </a:t>
            </a:r>
            <a:r>
              <a:rPr lang="en-US" altLang="zh-CN" dirty="0"/>
              <a:t>the</a:t>
            </a:r>
            <a:r>
              <a:rPr lang="zh-CN" altLang="en-US" dirty="0"/>
              <a:t> </a:t>
            </a:r>
            <a:r>
              <a:rPr lang="en-US" altLang="zh-CN" dirty="0"/>
              <a:t>company</a:t>
            </a:r>
            <a:r>
              <a:rPr lang="zh-CN" altLang="en-US" dirty="0"/>
              <a:t> </a:t>
            </a:r>
            <a:r>
              <a:rPr lang="en-US" altLang="zh-CN" dirty="0"/>
              <a:t>to</a:t>
            </a:r>
            <a:r>
              <a:rPr lang="zh-CN" altLang="en-US" dirty="0"/>
              <a:t> </a:t>
            </a:r>
            <a:r>
              <a:rPr lang="en-US" altLang="zh-CN" dirty="0"/>
              <a:t>reorganize</a:t>
            </a:r>
            <a:r>
              <a:rPr lang="zh-CN" altLang="en-US" dirty="0"/>
              <a:t> </a:t>
            </a:r>
            <a:r>
              <a:rPr lang="en-US" altLang="zh-CN" dirty="0"/>
              <a:t>without</a:t>
            </a:r>
            <a:r>
              <a:rPr lang="zh-CN" altLang="en-US" dirty="0"/>
              <a:t> </a:t>
            </a:r>
            <a:r>
              <a:rPr lang="en-US" altLang="zh-CN" dirty="0"/>
              <a:t>creditors’</a:t>
            </a:r>
            <a:r>
              <a:rPr lang="zh-CN" altLang="en-US" dirty="0"/>
              <a:t> </a:t>
            </a:r>
            <a:r>
              <a:rPr lang="en-US" altLang="zh-CN" dirty="0"/>
              <a:t>cash</a:t>
            </a:r>
            <a:r>
              <a:rPr lang="zh-CN" altLang="en-US" dirty="0"/>
              <a:t> </a:t>
            </a:r>
            <a:r>
              <a:rPr lang="en-US" altLang="zh-CN" dirty="0"/>
              <a:t>demands</a:t>
            </a:r>
            <a:r>
              <a:rPr lang="zh-CN" altLang="en-US" dirty="0"/>
              <a:t> </a:t>
            </a:r>
            <a:r>
              <a:rPr lang="en-US" altLang="zh-CN" dirty="0"/>
              <a:t>shredding</a:t>
            </a:r>
            <a:r>
              <a:rPr lang="zh-CN" altLang="en-US" dirty="0"/>
              <a:t> </a:t>
            </a:r>
            <a:r>
              <a:rPr lang="en-US" altLang="zh-CN" dirty="0"/>
              <a:t>the</a:t>
            </a:r>
            <a:r>
              <a:rPr lang="zh-CN" altLang="en-US" dirty="0"/>
              <a:t> </a:t>
            </a:r>
            <a:r>
              <a:rPr lang="en-US" altLang="zh-CN" dirty="0"/>
              <a:t>bankrupt’s</a:t>
            </a:r>
            <a:r>
              <a:rPr lang="zh-CN" altLang="en-US" dirty="0"/>
              <a:t> </a:t>
            </a:r>
            <a:r>
              <a:rPr lang="en-US" altLang="zh-CN" dirty="0"/>
              <a:t>business</a:t>
            </a:r>
          </a:p>
          <a:p>
            <a:r>
              <a:rPr lang="en-US" altLang="zh-CN" dirty="0"/>
              <a:t>--Set</a:t>
            </a:r>
            <a:r>
              <a:rPr lang="zh-CN" altLang="en-US" dirty="0"/>
              <a:t> </a:t>
            </a:r>
            <a:r>
              <a:rPr lang="en-US" altLang="zh-CN" dirty="0"/>
              <a:t>off</a:t>
            </a:r>
            <a:r>
              <a:rPr lang="zh-CN" altLang="en-US" dirty="0"/>
              <a:t> </a:t>
            </a:r>
            <a:r>
              <a:rPr lang="en-US" altLang="zh-CN" dirty="0"/>
              <a:t>their</a:t>
            </a:r>
            <a:r>
              <a:rPr lang="zh-CN" altLang="en-US" dirty="0"/>
              <a:t> </a:t>
            </a:r>
            <a:r>
              <a:rPr lang="en-US" altLang="zh-CN" dirty="0"/>
              <a:t>own</a:t>
            </a:r>
            <a:r>
              <a:rPr lang="zh-CN" altLang="en-US" dirty="0"/>
              <a:t> </a:t>
            </a:r>
            <a:r>
              <a:rPr lang="en-US" altLang="zh-CN" dirty="0"/>
              <a:t>debts</a:t>
            </a:r>
            <a:r>
              <a:rPr lang="zh-CN" altLang="en-US" dirty="0"/>
              <a:t> </a:t>
            </a:r>
            <a:r>
              <a:rPr lang="en-US" altLang="zh-CN" dirty="0"/>
              <a:t>if</a:t>
            </a:r>
            <a:r>
              <a:rPr lang="zh-CN" altLang="en-US" dirty="0"/>
              <a:t> </a:t>
            </a:r>
            <a:r>
              <a:rPr lang="en-US" altLang="zh-CN" dirty="0"/>
              <a:t>without</a:t>
            </a:r>
            <a:r>
              <a:rPr lang="zh-CN" altLang="en-US" dirty="0"/>
              <a:t> </a:t>
            </a:r>
            <a:r>
              <a:rPr lang="en-US" altLang="zh-CN" dirty="0"/>
              <a:t>court</a:t>
            </a:r>
            <a:r>
              <a:rPr lang="zh-CN" altLang="en-US" dirty="0"/>
              <a:t> </a:t>
            </a:r>
            <a:r>
              <a:rPr lang="en-US" altLang="zh-CN" dirty="0"/>
              <a:t>permission</a:t>
            </a:r>
          </a:p>
          <a:p>
            <a:r>
              <a:rPr lang="en-US" altLang="zh-CN" dirty="0"/>
              <a:t>--Cannot</a:t>
            </a:r>
            <a:r>
              <a:rPr lang="zh-CN" altLang="en-US" dirty="0"/>
              <a:t> </a:t>
            </a:r>
            <a:r>
              <a:rPr lang="en-US" altLang="zh-CN" dirty="0"/>
              <a:t>terminate</a:t>
            </a:r>
            <a:r>
              <a:rPr lang="zh-CN" altLang="en-US" dirty="0"/>
              <a:t> </a:t>
            </a:r>
            <a:r>
              <a:rPr lang="en-US" altLang="zh-CN" dirty="0"/>
              <a:t>contracts</a:t>
            </a:r>
            <a:r>
              <a:rPr lang="zh-CN" altLang="en-US" dirty="0"/>
              <a:t> </a:t>
            </a:r>
            <a:r>
              <a:rPr lang="en-US" altLang="zh-CN" dirty="0"/>
              <a:t>with</a:t>
            </a:r>
            <a:r>
              <a:rPr lang="zh-CN" altLang="en-US" dirty="0"/>
              <a:t> </a:t>
            </a:r>
            <a:r>
              <a:rPr lang="en-US" altLang="zh-CN" dirty="0"/>
              <a:t>the</a:t>
            </a:r>
            <a:r>
              <a:rPr lang="zh-CN" altLang="en-US" dirty="0"/>
              <a:t> </a:t>
            </a:r>
            <a:r>
              <a:rPr lang="en-US" altLang="zh-CN" dirty="0"/>
              <a:t>bankrupt</a:t>
            </a:r>
            <a:r>
              <a:rPr lang="zh-CN" altLang="en-US" dirty="0"/>
              <a:t> </a:t>
            </a:r>
            <a:r>
              <a:rPr lang="en-US" altLang="zh-CN" dirty="0"/>
              <a:t>if</a:t>
            </a:r>
            <a:r>
              <a:rPr lang="zh-CN" altLang="en-US" dirty="0"/>
              <a:t> </a:t>
            </a:r>
            <a:r>
              <a:rPr lang="en-US" altLang="zh-CN" dirty="0"/>
              <a:t>the</a:t>
            </a:r>
            <a:r>
              <a:rPr lang="zh-CN" altLang="en-US" dirty="0"/>
              <a:t> </a:t>
            </a:r>
            <a:r>
              <a:rPr lang="en-US" altLang="zh-CN" dirty="0"/>
              <a:t>firm</a:t>
            </a:r>
            <a:r>
              <a:rPr lang="zh-CN" altLang="en-US" dirty="0"/>
              <a:t> </a:t>
            </a:r>
            <a:r>
              <a:rPr lang="en-US" altLang="zh-CN" dirty="0"/>
              <a:t>files</a:t>
            </a:r>
            <a:r>
              <a:rPr lang="zh-CN" altLang="en-US" dirty="0"/>
              <a:t> </a:t>
            </a:r>
            <a:r>
              <a:rPr lang="en-US" altLang="zh-CN" dirty="0"/>
              <a:t>to</a:t>
            </a:r>
            <a:r>
              <a:rPr lang="zh-CN" altLang="en-US" dirty="0"/>
              <a:t> </a:t>
            </a:r>
            <a:r>
              <a:rPr lang="en-US" altLang="zh-CN" dirty="0"/>
              <a:t>reorganize</a:t>
            </a:r>
            <a:r>
              <a:rPr lang="zh-CN" altLang="en-US" dirty="0"/>
              <a:t> </a:t>
            </a:r>
            <a:r>
              <a:rPr lang="en-US" altLang="zh-CN" dirty="0"/>
              <a:t>its</a:t>
            </a:r>
            <a:r>
              <a:rPr lang="zh-CN" altLang="en-US" dirty="0"/>
              <a:t> </a:t>
            </a:r>
            <a:r>
              <a:rPr lang="en-US" altLang="zh-CN" dirty="0"/>
              <a:t>finances</a:t>
            </a:r>
          </a:p>
          <a:p>
            <a:r>
              <a:rPr lang="en-US" altLang="zh-CN" dirty="0"/>
              <a:t>--</a:t>
            </a:r>
            <a:r>
              <a:rPr lang="zh-CN" altLang="en-US" dirty="0"/>
              <a:t> </a:t>
            </a:r>
            <a:r>
              <a:rPr lang="en-US" altLang="zh-CN" dirty="0"/>
              <a:t>For</a:t>
            </a:r>
            <a:r>
              <a:rPr lang="zh-CN" altLang="en-US" dirty="0"/>
              <a:t> </a:t>
            </a:r>
            <a:r>
              <a:rPr lang="en-US" altLang="zh-CN" dirty="0"/>
              <a:t>creditors</a:t>
            </a:r>
            <a:r>
              <a:rPr lang="zh-CN" altLang="en-US" dirty="0"/>
              <a:t> </a:t>
            </a:r>
            <a:r>
              <a:rPr lang="en-US" altLang="zh-CN" dirty="0"/>
              <a:t>holding</a:t>
            </a:r>
            <a:r>
              <a:rPr lang="zh-CN" altLang="en-US" dirty="0"/>
              <a:t> </a:t>
            </a:r>
            <a:r>
              <a:rPr lang="en-US" altLang="zh-CN" dirty="0"/>
              <a:t>derivatives</a:t>
            </a:r>
            <a:r>
              <a:rPr lang="zh-CN" altLang="en-US" dirty="0"/>
              <a:t> </a:t>
            </a:r>
            <a:r>
              <a:rPr lang="en-US" altLang="zh-CN" dirty="0"/>
              <a:t>and</a:t>
            </a:r>
            <a:r>
              <a:rPr lang="zh-CN" altLang="en-US" dirty="0"/>
              <a:t> </a:t>
            </a:r>
            <a:r>
              <a:rPr lang="en-US" altLang="zh-CN" dirty="0"/>
              <a:t>repurchase</a:t>
            </a:r>
            <a:r>
              <a:rPr lang="zh-CN" altLang="en-US" dirty="0"/>
              <a:t> </a:t>
            </a:r>
            <a:r>
              <a:rPr lang="en-US" altLang="zh-CN" dirty="0"/>
              <a:t>agreement</a:t>
            </a:r>
            <a:r>
              <a:rPr lang="zh-CN" altLang="en-US" dirty="0"/>
              <a:t> </a:t>
            </a:r>
            <a:r>
              <a:rPr lang="en-US" altLang="zh-CN" dirty="0"/>
              <a:t>with</a:t>
            </a:r>
            <a:r>
              <a:rPr lang="zh-CN" altLang="en-US" dirty="0"/>
              <a:t> </a:t>
            </a:r>
            <a:r>
              <a:rPr lang="en-US" altLang="zh-CN" dirty="0"/>
              <a:t>the</a:t>
            </a:r>
            <a:r>
              <a:rPr lang="zh-CN" altLang="en-US" dirty="0"/>
              <a:t> </a:t>
            </a:r>
            <a:r>
              <a:rPr lang="en-US" altLang="zh-CN" dirty="0"/>
              <a:t>bankrupt</a:t>
            </a:r>
          </a:p>
          <a:p>
            <a:r>
              <a:rPr lang="en-US" altLang="zh-CN" dirty="0"/>
              <a:t>--</a:t>
            </a:r>
            <a:r>
              <a:rPr lang="zh-CN" altLang="en-US" dirty="0"/>
              <a:t> </a:t>
            </a:r>
            <a:r>
              <a:rPr lang="en-US" altLang="zh-CN" dirty="0"/>
              <a:t>Can</a:t>
            </a:r>
            <a:r>
              <a:rPr lang="zh-CN" altLang="en-US" dirty="0"/>
              <a:t> </a:t>
            </a:r>
            <a:r>
              <a:rPr lang="en-US" altLang="zh-CN" dirty="0"/>
              <a:t>choose</a:t>
            </a:r>
            <a:r>
              <a:rPr lang="zh-CN" altLang="en-US" dirty="0"/>
              <a:t> </a:t>
            </a:r>
            <a:r>
              <a:rPr lang="en-US" altLang="zh-CN" dirty="0"/>
              <a:t>whether</a:t>
            </a:r>
            <a:r>
              <a:rPr lang="zh-CN" altLang="en-US" dirty="0"/>
              <a:t> </a:t>
            </a:r>
            <a:r>
              <a:rPr lang="en-US" altLang="zh-CN" dirty="0"/>
              <a:t>or</a:t>
            </a:r>
            <a:r>
              <a:rPr lang="zh-CN" altLang="en-US" dirty="0"/>
              <a:t> </a:t>
            </a:r>
            <a:r>
              <a:rPr lang="en-US" altLang="zh-CN" dirty="0"/>
              <a:t>not</a:t>
            </a:r>
            <a:r>
              <a:rPr lang="zh-CN" altLang="en-US" dirty="0"/>
              <a:t> </a:t>
            </a:r>
            <a:r>
              <a:rPr lang="en-US" altLang="zh-CN" dirty="0"/>
              <a:t>to</a:t>
            </a:r>
            <a:r>
              <a:rPr lang="zh-CN" altLang="en-US" dirty="0"/>
              <a:t> </a:t>
            </a:r>
            <a:r>
              <a:rPr lang="en-US" altLang="zh-CN" dirty="0"/>
              <a:t>terminate</a:t>
            </a:r>
            <a:r>
              <a:rPr lang="zh-CN" altLang="en-US" dirty="0"/>
              <a:t> </a:t>
            </a:r>
            <a:r>
              <a:rPr lang="en-US" altLang="zh-CN" dirty="0"/>
              <a:t>contracts</a:t>
            </a:r>
          </a:p>
          <a:p>
            <a:r>
              <a:rPr lang="ko-KR" altLang="en-US" dirty="0" err="1"/>
              <a:t>动画</a:t>
            </a:r>
            <a:endParaRPr lang="en-US" altLang="zh-CN" dirty="0"/>
          </a:p>
          <a:p>
            <a:r>
              <a:rPr lang="en-US" altLang="zh-CN" dirty="0"/>
              <a:t>--</a:t>
            </a:r>
            <a:r>
              <a:rPr lang="zh-CN" altLang="en-US" dirty="0"/>
              <a:t> </a:t>
            </a:r>
            <a:r>
              <a:rPr lang="en-US" altLang="zh-CN" dirty="0"/>
              <a:t>The</a:t>
            </a:r>
            <a:r>
              <a:rPr lang="zh-CN" altLang="en-US" dirty="0"/>
              <a:t> </a:t>
            </a:r>
            <a:r>
              <a:rPr lang="en-US" altLang="zh-CN" dirty="0"/>
              <a:t>total</a:t>
            </a:r>
            <a:r>
              <a:rPr lang="zh-CN" altLang="en-US" dirty="0"/>
              <a:t> </a:t>
            </a:r>
            <a:r>
              <a:rPr lang="en-US" altLang="zh-CN" dirty="0"/>
              <a:t>impact</a:t>
            </a:r>
            <a:r>
              <a:rPr lang="zh-CN" altLang="en-US" dirty="0"/>
              <a:t> </a:t>
            </a:r>
            <a:r>
              <a:rPr lang="en-US" altLang="zh-CN" dirty="0"/>
              <a:t>of</a:t>
            </a:r>
            <a:r>
              <a:rPr lang="zh-CN" altLang="en-US" dirty="0"/>
              <a:t> </a:t>
            </a:r>
            <a:r>
              <a:rPr lang="en-US" altLang="zh-CN" dirty="0"/>
              <a:t>there</a:t>
            </a:r>
            <a:r>
              <a:rPr lang="zh-CN" altLang="en-US" dirty="0"/>
              <a:t> </a:t>
            </a:r>
            <a:r>
              <a:rPr lang="en-US" altLang="zh-CN" dirty="0"/>
              <a:t>exemptions</a:t>
            </a:r>
            <a:r>
              <a:rPr lang="zh-CN" altLang="en-US" dirty="0"/>
              <a:t> </a:t>
            </a:r>
            <a:r>
              <a:rPr lang="en-US" altLang="zh-CN" dirty="0"/>
              <a:t>and</a:t>
            </a:r>
            <a:r>
              <a:rPr lang="zh-CN" altLang="en-US" dirty="0"/>
              <a:t> </a:t>
            </a:r>
            <a:r>
              <a:rPr lang="en-US" altLang="zh-CN" dirty="0"/>
              <a:t>special</a:t>
            </a:r>
            <a:r>
              <a:rPr lang="zh-CN" altLang="en-US" dirty="0"/>
              <a:t> </a:t>
            </a:r>
            <a:r>
              <a:rPr lang="en-US" altLang="zh-CN" dirty="0"/>
              <a:t>rules</a:t>
            </a:r>
            <a:r>
              <a:rPr lang="zh-CN" altLang="en-US" dirty="0"/>
              <a:t> </a:t>
            </a:r>
            <a:r>
              <a:rPr lang="en-US" altLang="zh-CN" dirty="0"/>
              <a:t>gives</a:t>
            </a:r>
            <a:r>
              <a:rPr lang="zh-CN" altLang="en-US" dirty="0"/>
              <a:t> </a:t>
            </a:r>
            <a:r>
              <a:rPr lang="en-US" altLang="zh-CN" dirty="0"/>
              <a:t>a</a:t>
            </a:r>
            <a:r>
              <a:rPr lang="zh-CN" altLang="en-US" dirty="0"/>
              <a:t> </a:t>
            </a:r>
            <a:r>
              <a:rPr lang="en-US" altLang="zh-CN" dirty="0" err="1"/>
              <a:t>superpriority</a:t>
            </a:r>
            <a:r>
              <a:rPr lang="zh-CN" altLang="en-US" dirty="0"/>
              <a:t> </a:t>
            </a:r>
            <a:r>
              <a:rPr lang="en-US" altLang="zh-CN" dirty="0"/>
              <a:t>to</a:t>
            </a:r>
            <a:r>
              <a:rPr lang="zh-CN" altLang="en-US" dirty="0"/>
              <a:t> </a:t>
            </a:r>
            <a:r>
              <a:rPr lang="en-US" altLang="zh-CN" dirty="0"/>
              <a:t>the</a:t>
            </a:r>
            <a:r>
              <a:rPr lang="zh-CN" altLang="en-US" dirty="0"/>
              <a:t> </a:t>
            </a:r>
            <a:r>
              <a:rPr lang="en-US" altLang="zh-CN" dirty="0"/>
              <a:t>favored</a:t>
            </a:r>
            <a:r>
              <a:rPr lang="zh-CN" altLang="en-US" dirty="0"/>
              <a:t> </a:t>
            </a:r>
            <a:r>
              <a:rPr lang="en-US" altLang="zh-CN" dirty="0"/>
              <a:t>creditors.</a:t>
            </a:r>
            <a:r>
              <a:rPr lang="zh-CN" altLang="en-US" dirty="0"/>
              <a:t> </a:t>
            </a:r>
            <a:endParaRPr lang="en-US" dirty="0"/>
          </a:p>
        </p:txBody>
      </p:sp>
      <p:sp>
        <p:nvSpPr>
          <p:cNvPr id="4" name="Slide Number Placeholder 3"/>
          <p:cNvSpPr>
            <a:spLocks noGrp="1"/>
          </p:cNvSpPr>
          <p:nvPr>
            <p:ph type="sldNum" sz="quarter" idx="5"/>
          </p:nvPr>
        </p:nvSpPr>
        <p:spPr/>
        <p:txBody>
          <a:bodyPr/>
          <a:lstStyle/>
          <a:p>
            <a:fld id="{9E88203B-E734-E549-901A-1C92A37448FB}" type="slidenum">
              <a:rPr lang="en-US" smtClean="0"/>
              <a:t>4</a:t>
            </a:fld>
            <a:endParaRPr lang="en-US"/>
          </a:p>
        </p:txBody>
      </p:sp>
    </p:spTree>
    <p:extLst>
      <p:ext uri="{BB962C8B-B14F-4D97-AF65-F5344CB8AC3E}">
        <p14:creationId xmlns:p14="http://schemas.microsoft.com/office/powerpoint/2010/main" val="4091067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The</a:t>
            </a:r>
            <a:r>
              <a:rPr lang="zh-CN" altLang="en-US" dirty="0"/>
              <a:t> </a:t>
            </a:r>
            <a:r>
              <a:rPr lang="en-US" altLang="zh-CN" dirty="0"/>
              <a:t>author</a:t>
            </a:r>
            <a:r>
              <a:rPr lang="zh-CN" altLang="en-US" dirty="0"/>
              <a:t> </a:t>
            </a:r>
            <a:r>
              <a:rPr lang="en-US" altLang="zh-CN" dirty="0"/>
              <a:t>uses</a:t>
            </a:r>
            <a:r>
              <a:rPr lang="zh-CN" altLang="en-US" dirty="0"/>
              <a:t> </a:t>
            </a:r>
            <a:r>
              <a:rPr lang="en-US" altLang="zh-CN" dirty="0"/>
              <a:t>3</a:t>
            </a:r>
            <a:r>
              <a:rPr lang="zh-CN" altLang="en-US" dirty="0"/>
              <a:t> </a:t>
            </a:r>
            <a:r>
              <a:rPr lang="en-US" altLang="zh-CN" dirty="0"/>
              <a:t>mega</a:t>
            </a:r>
            <a:r>
              <a:rPr lang="zh-CN" altLang="en-US" dirty="0"/>
              <a:t> </a:t>
            </a:r>
            <a:r>
              <a:rPr lang="en-US" altLang="zh-CN" dirty="0"/>
              <a:t>firms’</a:t>
            </a:r>
            <a:r>
              <a:rPr lang="zh-CN" altLang="en-US" dirty="0"/>
              <a:t> </a:t>
            </a:r>
            <a:r>
              <a:rPr lang="en-US" altLang="zh-CN" dirty="0"/>
              <a:t>failures</a:t>
            </a:r>
            <a:r>
              <a:rPr lang="zh-CN" altLang="en-US" dirty="0"/>
              <a:t> </a:t>
            </a:r>
            <a:r>
              <a:rPr lang="en-US" altLang="zh-CN" dirty="0"/>
              <a:t>to</a:t>
            </a:r>
            <a:r>
              <a:rPr lang="zh-CN" altLang="en-US" dirty="0"/>
              <a:t> </a:t>
            </a:r>
            <a:r>
              <a:rPr lang="en-US" altLang="zh-CN" dirty="0"/>
              <a:t>show</a:t>
            </a:r>
            <a:r>
              <a:rPr lang="zh-CN" altLang="en-US" dirty="0"/>
              <a:t> </a:t>
            </a:r>
            <a:r>
              <a:rPr lang="en-US" altLang="zh-CN" dirty="0"/>
              <a:t>how</a:t>
            </a:r>
            <a:r>
              <a:rPr lang="zh-CN" altLang="en-US" dirty="0"/>
              <a:t> </a:t>
            </a:r>
            <a:r>
              <a:rPr lang="en-US" altLang="zh-CN" dirty="0"/>
              <a:t>derivatives’</a:t>
            </a:r>
            <a:r>
              <a:rPr lang="zh-CN" altLang="en-US" dirty="0"/>
              <a:t> </a:t>
            </a:r>
            <a:r>
              <a:rPr lang="en-US" altLang="zh-CN" dirty="0"/>
              <a:t>super</a:t>
            </a:r>
            <a:r>
              <a:rPr lang="zh-CN" altLang="en-US" dirty="0"/>
              <a:t> </a:t>
            </a:r>
            <a:r>
              <a:rPr lang="en-US" altLang="zh-CN" dirty="0"/>
              <a:t>advantages</a:t>
            </a:r>
            <a:r>
              <a:rPr lang="zh-CN" altLang="en-US" dirty="0"/>
              <a:t> </a:t>
            </a:r>
            <a:r>
              <a:rPr lang="en-US" altLang="zh-CN" dirty="0"/>
              <a:t>in</a:t>
            </a:r>
            <a:r>
              <a:rPr lang="zh-CN" altLang="en-US" dirty="0"/>
              <a:t> </a:t>
            </a:r>
            <a:r>
              <a:rPr lang="en-US" altLang="zh-CN" dirty="0"/>
              <a:t>Chapter</a:t>
            </a:r>
            <a:r>
              <a:rPr lang="zh-CN" altLang="en-US" dirty="0"/>
              <a:t> </a:t>
            </a:r>
            <a:r>
              <a:rPr lang="en-US" altLang="zh-CN" dirty="0"/>
              <a:t>11</a:t>
            </a:r>
            <a:r>
              <a:rPr lang="zh-CN" altLang="en-US" dirty="0"/>
              <a:t> </a:t>
            </a:r>
            <a:r>
              <a:rPr lang="en-US" altLang="zh-CN" dirty="0"/>
              <a:t>weakened</a:t>
            </a:r>
            <a:r>
              <a:rPr lang="zh-CN" altLang="en-US" dirty="0"/>
              <a:t> </a:t>
            </a:r>
            <a:r>
              <a:rPr lang="en-US" altLang="zh-CN" dirty="0"/>
              <a:t>market</a:t>
            </a:r>
            <a:r>
              <a:rPr lang="zh-CN" altLang="en-US" dirty="0"/>
              <a:t> </a:t>
            </a:r>
            <a:r>
              <a:rPr lang="en-US" altLang="zh-CN" dirty="0"/>
              <a:t>discipline</a:t>
            </a:r>
            <a:r>
              <a:rPr lang="zh-CN" altLang="en-US" dirty="0"/>
              <a:t> </a:t>
            </a:r>
            <a:r>
              <a:rPr lang="en-US" altLang="zh-CN" dirty="0"/>
              <a:t>and</a:t>
            </a:r>
            <a:r>
              <a:rPr lang="zh-CN" altLang="en-US" dirty="0"/>
              <a:t> </a:t>
            </a:r>
            <a:r>
              <a:rPr lang="en-US" altLang="zh-CN" dirty="0"/>
              <a:t>contributed</a:t>
            </a:r>
            <a:r>
              <a:rPr lang="zh-CN" altLang="en-US" dirty="0"/>
              <a:t> </a:t>
            </a:r>
            <a:r>
              <a:rPr lang="en-US" altLang="zh-CN" dirty="0"/>
              <a:t>to</a:t>
            </a:r>
            <a:r>
              <a:rPr lang="zh-CN" altLang="en-US" dirty="0"/>
              <a:t> </a:t>
            </a:r>
            <a:r>
              <a:rPr lang="en-US" altLang="zh-CN" dirty="0"/>
              <a:t>the</a:t>
            </a:r>
            <a:r>
              <a:rPr lang="zh-CN" altLang="en-US" dirty="0"/>
              <a:t> </a:t>
            </a:r>
            <a:r>
              <a:rPr lang="en-US" altLang="zh-CN" dirty="0"/>
              <a:t>firms’</a:t>
            </a:r>
            <a:r>
              <a:rPr lang="zh-CN" altLang="en-US" dirty="0"/>
              <a:t> </a:t>
            </a:r>
            <a:r>
              <a:rPr lang="en-US" altLang="zh-CN" dirty="0"/>
              <a:t>eventual</a:t>
            </a:r>
            <a:r>
              <a:rPr lang="zh-CN" altLang="en-US" dirty="0"/>
              <a:t> </a:t>
            </a:r>
            <a:r>
              <a:rPr lang="en-US" altLang="zh-CN" dirty="0"/>
              <a:t>demise.</a:t>
            </a:r>
          </a:p>
          <a:p>
            <a:r>
              <a:rPr lang="en-US" altLang="zh-CN" dirty="0"/>
              <a:t>AIG</a:t>
            </a:r>
          </a:p>
          <a:p>
            <a:r>
              <a:rPr lang="en-US" altLang="zh-CN" dirty="0"/>
              <a:t>--Credit</a:t>
            </a:r>
            <a:r>
              <a:rPr lang="zh-CN" altLang="en-US" dirty="0"/>
              <a:t> </a:t>
            </a:r>
            <a:r>
              <a:rPr lang="en-US" altLang="zh-CN" dirty="0"/>
              <a:t>default</a:t>
            </a:r>
            <a:r>
              <a:rPr lang="zh-CN" altLang="en-US" dirty="0"/>
              <a:t> </a:t>
            </a:r>
            <a:r>
              <a:rPr lang="en-US" altLang="zh-CN" dirty="0"/>
              <a:t>swap</a:t>
            </a:r>
            <a:r>
              <a:rPr lang="zh-CN" altLang="en-US" dirty="0"/>
              <a:t> </a:t>
            </a:r>
            <a:r>
              <a:rPr lang="en-US" altLang="zh-CN" dirty="0"/>
              <a:t>market:</a:t>
            </a:r>
            <a:r>
              <a:rPr lang="zh-CN" altLang="en-US" dirty="0"/>
              <a:t> </a:t>
            </a:r>
            <a:r>
              <a:rPr lang="en-US" altLang="zh-CN" dirty="0"/>
              <a:t>it</a:t>
            </a:r>
            <a:r>
              <a:rPr lang="zh-CN" altLang="en-US" dirty="0"/>
              <a:t> </a:t>
            </a:r>
            <a:r>
              <a:rPr lang="en-US" altLang="zh-CN" dirty="0"/>
              <a:t>assured</a:t>
            </a:r>
            <a:r>
              <a:rPr lang="zh-CN" altLang="en-US" dirty="0"/>
              <a:t> </a:t>
            </a:r>
            <a:r>
              <a:rPr lang="en-US" altLang="zh-CN" dirty="0"/>
              <a:t>others</a:t>
            </a:r>
            <a:r>
              <a:rPr lang="zh-CN" altLang="en-US" dirty="0"/>
              <a:t> </a:t>
            </a:r>
            <a:r>
              <a:rPr lang="en-US" altLang="zh-CN" dirty="0"/>
              <a:t>that</a:t>
            </a:r>
            <a:r>
              <a:rPr lang="zh-CN" altLang="en-US" dirty="0"/>
              <a:t> </a:t>
            </a:r>
            <a:r>
              <a:rPr lang="en-US" altLang="zh-CN" dirty="0"/>
              <a:t>it</a:t>
            </a:r>
            <a:r>
              <a:rPr lang="zh-CN" altLang="en-US" dirty="0"/>
              <a:t> </a:t>
            </a:r>
            <a:r>
              <a:rPr lang="en-US" altLang="zh-CN" dirty="0"/>
              <a:t>would</a:t>
            </a:r>
            <a:r>
              <a:rPr lang="zh-CN" altLang="en-US" dirty="0"/>
              <a:t> </a:t>
            </a:r>
            <a:r>
              <a:rPr lang="en-US" altLang="zh-CN" dirty="0"/>
              <a:t>pay</a:t>
            </a:r>
            <a:r>
              <a:rPr lang="zh-CN" altLang="en-US" dirty="0"/>
              <a:t> </a:t>
            </a:r>
            <a:r>
              <a:rPr lang="en-US" altLang="zh-CN" dirty="0"/>
              <a:t>up</a:t>
            </a:r>
            <a:r>
              <a:rPr lang="zh-CN" altLang="en-US" dirty="0"/>
              <a:t> </a:t>
            </a:r>
            <a:r>
              <a:rPr lang="en-US" altLang="zh-CN" dirty="0"/>
              <a:t>if</a:t>
            </a:r>
            <a:r>
              <a:rPr lang="zh-CN" altLang="en-US" dirty="0"/>
              <a:t> </a:t>
            </a:r>
            <a:r>
              <a:rPr lang="en-US" altLang="zh-CN" dirty="0"/>
              <a:t>a</a:t>
            </a:r>
            <a:r>
              <a:rPr lang="zh-CN" altLang="en-US" dirty="0"/>
              <a:t> </a:t>
            </a:r>
            <a:r>
              <a:rPr lang="en-US" altLang="zh-CN" dirty="0"/>
              <a:t>third</a:t>
            </a:r>
            <a:r>
              <a:rPr lang="zh-CN" altLang="en-US" dirty="0"/>
              <a:t> </a:t>
            </a:r>
            <a:r>
              <a:rPr lang="en-US" altLang="zh-CN" dirty="0"/>
              <a:t>firm</a:t>
            </a:r>
            <a:r>
              <a:rPr lang="zh-CN" altLang="en-US" dirty="0"/>
              <a:t> </a:t>
            </a:r>
            <a:r>
              <a:rPr lang="en-US" altLang="zh-CN" dirty="0"/>
              <a:t>failed</a:t>
            </a:r>
            <a:r>
              <a:rPr lang="zh-CN" altLang="en-US" dirty="0"/>
              <a:t> </a:t>
            </a:r>
            <a:r>
              <a:rPr lang="en-US" altLang="zh-CN" dirty="0"/>
              <a:t>to</a:t>
            </a:r>
            <a:r>
              <a:rPr lang="zh-CN" altLang="en-US" dirty="0"/>
              <a:t> </a:t>
            </a:r>
            <a:r>
              <a:rPr lang="en-US" altLang="zh-CN" dirty="0"/>
              <a:t>make</a:t>
            </a:r>
            <a:r>
              <a:rPr lang="zh-CN" altLang="en-US" dirty="0"/>
              <a:t> </a:t>
            </a:r>
            <a:r>
              <a:rPr lang="en-US" altLang="zh-CN" dirty="0"/>
              <a:t>good</a:t>
            </a:r>
            <a:r>
              <a:rPr lang="zh-CN" altLang="en-US" dirty="0"/>
              <a:t> </a:t>
            </a:r>
            <a:r>
              <a:rPr lang="en-US" altLang="zh-CN" dirty="0"/>
              <a:t>on</a:t>
            </a:r>
            <a:r>
              <a:rPr lang="zh-CN" altLang="en-US" dirty="0"/>
              <a:t> </a:t>
            </a:r>
            <a:r>
              <a:rPr lang="en-US" altLang="zh-CN" dirty="0"/>
              <a:t>its</a:t>
            </a:r>
            <a:r>
              <a:rPr lang="zh-CN" altLang="en-US" dirty="0"/>
              <a:t> </a:t>
            </a:r>
            <a:r>
              <a:rPr lang="en-US" altLang="zh-CN" dirty="0"/>
              <a:t>own</a:t>
            </a:r>
            <a:r>
              <a:rPr lang="zh-CN" altLang="en-US" dirty="0"/>
              <a:t> </a:t>
            </a:r>
            <a:r>
              <a:rPr lang="en-US" altLang="zh-CN" dirty="0"/>
              <a:t>debt</a:t>
            </a:r>
          </a:p>
          <a:p>
            <a:r>
              <a:rPr lang="en-US" altLang="zh-CN" dirty="0"/>
              <a:t>--Goldman:</a:t>
            </a:r>
            <a:r>
              <a:rPr lang="zh-CN" altLang="en-US" dirty="0"/>
              <a:t> </a:t>
            </a:r>
            <a:r>
              <a:rPr lang="en-US" altLang="zh-CN" dirty="0"/>
              <a:t>major</a:t>
            </a:r>
            <a:r>
              <a:rPr lang="zh-CN" altLang="en-US" dirty="0"/>
              <a:t> </a:t>
            </a:r>
            <a:r>
              <a:rPr lang="en-US" altLang="zh-CN" dirty="0"/>
              <a:t>trading</a:t>
            </a:r>
            <a:r>
              <a:rPr lang="zh-CN" altLang="en-US" dirty="0"/>
              <a:t> </a:t>
            </a:r>
            <a:r>
              <a:rPr lang="en-US" altLang="zh-CN" dirty="0"/>
              <a:t>partner</a:t>
            </a:r>
          </a:p>
          <a:p>
            <a:r>
              <a:rPr lang="en-US" altLang="zh-CN" dirty="0"/>
              <a:t>--</a:t>
            </a:r>
            <a:r>
              <a:rPr lang="zh-CN" altLang="en-US" dirty="0"/>
              <a:t> </a:t>
            </a:r>
            <a:r>
              <a:rPr lang="en-US" altLang="zh-CN" dirty="0"/>
              <a:t>Goldman</a:t>
            </a:r>
            <a:r>
              <a:rPr lang="zh-CN" altLang="en-US" dirty="0"/>
              <a:t> </a:t>
            </a:r>
            <a:r>
              <a:rPr lang="en-US" altLang="zh-CN" dirty="0"/>
              <a:t>expected</a:t>
            </a:r>
            <a:r>
              <a:rPr lang="zh-CN" altLang="en-US" dirty="0"/>
              <a:t> </a:t>
            </a:r>
            <a:r>
              <a:rPr lang="en-US" altLang="zh-CN" dirty="0"/>
              <a:t>to</a:t>
            </a:r>
            <a:r>
              <a:rPr lang="zh-CN" altLang="en-US" dirty="0"/>
              <a:t> </a:t>
            </a:r>
            <a:r>
              <a:rPr lang="en-US" altLang="zh-CN" dirty="0"/>
              <a:t>have</a:t>
            </a:r>
            <a:r>
              <a:rPr lang="zh-CN" altLang="en-US" dirty="0"/>
              <a:t> </a:t>
            </a:r>
            <a:r>
              <a:rPr lang="en-US" altLang="zh-CN" dirty="0"/>
              <a:t>derivatives</a:t>
            </a:r>
            <a:r>
              <a:rPr lang="zh-CN" altLang="en-US" dirty="0"/>
              <a:t> </a:t>
            </a:r>
            <a:r>
              <a:rPr lang="en-US" altLang="zh-CN" dirty="0"/>
              <a:t>priority</a:t>
            </a:r>
            <a:r>
              <a:rPr lang="zh-CN" altLang="en-US" dirty="0"/>
              <a:t> </a:t>
            </a:r>
            <a:r>
              <a:rPr lang="en-US" altLang="zh-CN" dirty="0"/>
              <a:t>in</a:t>
            </a:r>
            <a:r>
              <a:rPr lang="zh-CN" altLang="en-US" dirty="0"/>
              <a:t> </a:t>
            </a:r>
            <a:r>
              <a:rPr lang="en-US" altLang="zh-CN" dirty="0"/>
              <a:t>bankruptcy,</a:t>
            </a:r>
            <a:r>
              <a:rPr lang="zh-CN" altLang="en-US" dirty="0"/>
              <a:t> </a:t>
            </a:r>
            <a:r>
              <a:rPr lang="en-US" altLang="zh-CN" dirty="0"/>
              <a:t>therefore</a:t>
            </a:r>
            <a:r>
              <a:rPr lang="zh-CN" altLang="en-US" dirty="0"/>
              <a:t> </a:t>
            </a:r>
            <a:r>
              <a:rPr lang="en-US" altLang="zh-CN" dirty="0"/>
              <a:t>facilitate</a:t>
            </a:r>
            <a:r>
              <a:rPr lang="zh-CN" altLang="en-US" dirty="0"/>
              <a:t> </a:t>
            </a:r>
            <a:r>
              <a:rPr lang="en-US" altLang="zh-CN" dirty="0"/>
              <a:t>overly</a:t>
            </a:r>
            <a:r>
              <a:rPr lang="zh-CN" altLang="en-US" dirty="0"/>
              <a:t> </a:t>
            </a:r>
            <a:r>
              <a:rPr lang="en-US" altLang="zh-CN" dirty="0"/>
              <a:t>risk</a:t>
            </a:r>
            <a:r>
              <a:rPr lang="zh-CN" altLang="en-US" dirty="0"/>
              <a:t> </a:t>
            </a:r>
            <a:r>
              <a:rPr lang="en-US" altLang="zh-CN" dirty="0"/>
              <a:t>taking</a:t>
            </a:r>
            <a:r>
              <a:rPr lang="zh-CN" altLang="en-US" dirty="0"/>
              <a:t> </a:t>
            </a:r>
            <a:r>
              <a:rPr lang="en-US" altLang="zh-CN" dirty="0"/>
              <a:t>and</a:t>
            </a:r>
            <a:r>
              <a:rPr lang="zh-CN" altLang="en-US" dirty="0"/>
              <a:t> </a:t>
            </a:r>
            <a:r>
              <a:rPr lang="en-US" altLang="zh-CN" dirty="0"/>
              <a:t>did</a:t>
            </a:r>
            <a:r>
              <a:rPr lang="zh-CN" altLang="en-US" dirty="0"/>
              <a:t> </a:t>
            </a:r>
            <a:r>
              <a:rPr lang="en-US" altLang="zh-CN" dirty="0"/>
              <a:t>not</a:t>
            </a:r>
            <a:r>
              <a:rPr lang="zh-CN" altLang="en-US" dirty="0"/>
              <a:t> </a:t>
            </a:r>
            <a:r>
              <a:rPr lang="en-US" altLang="zh-CN" dirty="0"/>
              <a:t>pay</a:t>
            </a:r>
            <a:r>
              <a:rPr lang="zh-CN" altLang="en-US" dirty="0"/>
              <a:t> </a:t>
            </a:r>
            <a:r>
              <a:rPr lang="en-US" altLang="zh-CN" dirty="0"/>
              <a:t>enough</a:t>
            </a:r>
            <a:r>
              <a:rPr lang="zh-CN" altLang="en-US" dirty="0"/>
              <a:t> </a:t>
            </a:r>
            <a:r>
              <a:rPr lang="en-US" altLang="zh-CN" dirty="0"/>
              <a:t>attention</a:t>
            </a:r>
          </a:p>
          <a:p>
            <a:r>
              <a:rPr lang="en-US" altLang="zh-CN" dirty="0"/>
              <a:t>--If</a:t>
            </a:r>
            <a:r>
              <a:rPr lang="zh-CN" altLang="en-US" dirty="0"/>
              <a:t> </a:t>
            </a:r>
            <a:r>
              <a:rPr lang="en-US" altLang="zh-CN" dirty="0"/>
              <a:t>the</a:t>
            </a:r>
            <a:r>
              <a:rPr lang="zh-CN" altLang="en-US" dirty="0"/>
              <a:t> </a:t>
            </a:r>
            <a:r>
              <a:rPr lang="en-US" altLang="zh-CN" dirty="0"/>
              <a:t>priorities</a:t>
            </a:r>
            <a:r>
              <a:rPr lang="zh-CN" altLang="en-US" dirty="0"/>
              <a:t> </a:t>
            </a:r>
            <a:r>
              <a:rPr lang="en-US" altLang="zh-CN" dirty="0"/>
              <a:t>were</a:t>
            </a:r>
            <a:r>
              <a:rPr lang="zh-CN" altLang="en-US" dirty="0"/>
              <a:t> </a:t>
            </a:r>
            <a:r>
              <a:rPr lang="en-US" altLang="zh-CN" dirty="0"/>
              <a:t>not</a:t>
            </a:r>
            <a:r>
              <a:rPr lang="zh-CN" altLang="en-US" dirty="0"/>
              <a:t> </a:t>
            </a:r>
            <a:r>
              <a:rPr lang="en-US" altLang="zh-CN" dirty="0"/>
              <a:t>in</a:t>
            </a:r>
            <a:r>
              <a:rPr lang="zh-CN" altLang="en-US" dirty="0"/>
              <a:t> </a:t>
            </a:r>
            <a:r>
              <a:rPr lang="en-US" altLang="zh-CN" dirty="0"/>
              <a:t>the</a:t>
            </a:r>
            <a:r>
              <a:rPr lang="zh-CN" altLang="en-US" dirty="0"/>
              <a:t> </a:t>
            </a:r>
            <a:r>
              <a:rPr lang="en-US" altLang="zh-CN" dirty="0"/>
              <a:t>code,</a:t>
            </a:r>
            <a:r>
              <a:rPr lang="zh-CN" altLang="en-US" dirty="0"/>
              <a:t> </a:t>
            </a:r>
            <a:r>
              <a:rPr lang="en-US" altLang="zh-CN" dirty="0"/>
              <a:t>AIG</a:t>
            </a:r>
            <a:r>
              <a:rPr lang="zh-CN" altLang="en-US" dirty="0"/>
              <a:t> </a:t>
            </a:r>
            <a:r>
              <a:rPr lang="en-US" altLang="zh-CN" dirty="0"/>
              <a:t>would</a:t>
            </a:r>
            <a:r>
              <a:rPr lang="zh-CN" altLang="en-US" dirty="0"/>
              <a:t> </a:t>
            </a:r>
            <a:r>
              <a:rPr lang="en-US" altLang="zh-CN" dirty="0"/>
              <a:t>be</a:t>
            </a:r>
            <a:r>
              <a:rPr lang="zh-CN" altLang="en-US" dirty="0"/>
              <a:t> </a:t>
            </a:r>
            <a:r>
              <a:rPr lang="en-US" altLang="zh-CN" dirty="0"/>
              <a:t>able</a:t>
            </a:r>
            <a:r>
              <a:rPr lang="zh-CN" altLang="en-US" dirty="0"/>
              <a:t> </a:t>
            </a:r>
            <a:r>
              <a:rPr lang="en-US" altLang="zh-CN" dirty="0"/>
              <a:t>to</a:t>
            </a:r>
            <a:r>
              <a:rPr lang="zh-CN" altLang="en-US" dirty="0"/>
              <a:t> </a:t>
            </a:r>
            <a:r>
              <a:rPr lang="en-US" altLang="zh-CN" dirty="0"/>
              <a:t>get</a:t>
            </a:r>
            <a:r>
              <a:rPr lang="zh-CN" altLang="en-US" dirty="0"/>
              <a:t> </a:t>
            </a:r>
            <a:r>
              <a:rPr lang="en-US" altLang="zh-CN" dirty="0"/>
              <a:t>those</a:t>
            </a:r>
            <a:r>
              <a:rPr lang="zh-CN" altLang="en-US" dirty="0"/>
              <a:t> </a:t>
            </a:r>
            <a:r>
              <a:rPr lang="en-US" altLang="zh-CN" dirty="0"/>
              <a:t>collateral</a:t>
            </a:r>
            <a:r>
              <a:rPr lang="zh-CN" altLang="en-US" dirty="0"/>
              <a:t> </a:t>
            </a:r>
            <a:r>
              <a:rPr lang="en-US" altLang="zh-CN" dirty="0"/>
              <a:t>back</a:t>
            </a:r>
            <a:r>
              <a:rPr lang="zh-CN" altLang="en-US" dirty="0"/>
              <a:t> </a:t>
            </a:r>
            <a:r>
              <a:rPr lang="en-US" altLang="zh-CN" dirty="0"/>
              <a:t>and</a:t>
            </a:r>
            <a:r>
              <a:rPr lang="zh-CN" altLang="en-US" dirty="0"/>
              <a:t> </a:t>
            </a:r>
            <a:r>
              <a:rPr lang="en-US" altLang="zh-CN" dirty="0"/>
              <a:t>use</a:t>
            </a:r>
            <a:r>
              <a:rPr lang="zh-CN" altLang="en-US" dirty="0"/>
              <a:t> </a:t>
            </a:r>
            <a:r>
              <a:rPr lang="en-US" altLang="zh-CN" dirty="0"/>
              <a:t>them</a:t>
            </a:r>
            <a:r>
              <a:rPr lang="zh-CN" altLang="en-US" dirty="0"/>
              <a:t> </a:t>
            </a:r>
            <a:r>
              <a:rPr lang="en-US" altLang="zh-CN" dirty="0"/>
              <a:t>to</a:t>
            </a:r>
            <a:r>
              <a:rPr lang="zh-CN" altLang="en-US" dirty="0"/>
              <a:t> </a:t>
            </a:r>
            <a:r>
              <a:rPr lang="en-US" altLang="zh-CN" dirty="0"/>
              <a:t>refinance</a:t>
            </a:r>
            <a:r>
              <a:rPr lang="zh-CN" altLang="en-US" dirty="0"/>
              <a:t> </a:t>
            </a:r>
            <a:r>
              <a:rPr lang="en-US" altLang="zh-CN" dirty="0"/>
              <a:t>the</a:t>
            </a:r>
            <a:r>
              <a:rPr lang="zh-CN" altLang="en-US" dirty="0"/>
              <a:t> </a:t>
            </a:r>
            <a:r>
              <a:rPr lang="en-US" altLang="zh-CN" dirty="0"/>
              <a:t>company</a:t>
            </a:r>
            <a:r>
              <a:rPr lang="zh-CN" altLang="en-US" dirty="0"/>
              <a:t> </a:t>
            </a:r>
            <a:r>
              <a:rPr lang="en-US" altLang="zh-CN" dirty="0"/>
              <a:t>and</a:t>
            </a:r>
            <a:r>
              <a:rPr lang="zh-CN" altLang="en-US" dirty="0"/>
              <a:t> </a:t>
            </a:r>
            <a:r>
              <a:rPr lang="en-US" altLang="zh-CN" dirty="0"/>
              <a:t>have</a:t>
            </a:r>
            <a:r>
              <a:rPr lang="zh-CN" altLang="en-US" dirty="0"/>
              <a:t> </a:t>
            </a:r>
            <a:r>
              <a:rPr lang="en-US" altLang="zh-CN" dirty="0"/>
              <a:t>higher</a:t>
            </a:r>
            <a:r>
              <a:rPr lang="zh-CN" altLang="en-US" dirty="0"/>
              <a:t> </a:t>
            </a:r>
            <a:r>
              <a:rPr lang="en-US" altLang="zh-CN" dirty="0"/>
              <a:t>chance</a:t>
            </a:r>
            <a:r>
              <a:rPr lang="zh-CN" altLang="en-US" dirty="0"/>
              <a:t> </a:t>
            </a:r>
            <a:r>
              <a:rPr lang="en-US" altLang="zh-CN" dirty="0"/>
              <a:t>of</a:t>
            </a:r>
            <a:r>
              <a:rPr lang="zh-CN" altLang="en-US" dirty="0"/>
              <a:t> </a:t>
            </a:r>
            <a:r>
              <a:rPr lang="en-US" altLang="zh-CN" dirty="0"/>
              <a:t>surviving.</a:t>
            </a:r>
            <a:endParaRPr lang="en-US" dirty="0"/>
          </a:p>
        </p:txBody>
      </p:sp>
      <p:sp>
        <p:nvSpPr>
          <p:cNvPr id="4" name="Slide Number Placeholder 3"/>
          <p:cNvSpPr>
            <a:spLocks noGrp="1"/>
          </p:cNvSpPr>
          <p:nvPr>
            <p:ph type="sldNum" sz="quarter" idx="5"/>
          </p:nvPr>
        </p:nvSpPr>
        <p:spPr/>
        <p:txBody>
          <a:bodyPr/>
          <a:lstStyle/>
          <a:p>
            <a:fld id="{9E88203B-E734-E549-901A-1C92A37448FB}" type="slidenum">
              <a:rPr lang="en-US" smtClean="0"/>
              <a:t>5</a:t>
            </a:fld>
            <a:endParaRPr lang="en-US"/>
          </a:p>
        </p:txBody>
      </p:sp>
    </p:spTree>
    <p:extLst>
      <p:ext uri="{BB962C8B-B14F-4D97-AF65-F5344CB8AC3E}">
        <p14:creationId xmlns:p14="http://schemas.microsoft.com/office/powerpoint/2010/main" val="30102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Bear</a:t>
            </a:r>
            <a:r>
              <a:rPr lang="zh-CN" altLang="en-US" dirty="0"/>
              <a:t> </a:t>
            </a:r>
            <a:r>
              <a:rPr lang="en-US" altLang="zh-CN" dirty="0" err="1"/>
              <a:t>stearns</a:t>
            </a:r>
            <a:endParaRPr lang="en-US" altLang="zh-CN" dirty="0"/>
          </a:p>
          <a:p>
            <a:r>
              <a:rPr lang="en-US" altLang="zh-CN" dirty="0"/>
              <a:t>--Bear’s</a:t>
            </a:r>
            <a:r>
              <a:rPr lang="zh-CN" altLang="en-US" dirty="0"/>
              <a:t> </a:t>
            </a:r>
            <a:r>
              <a:rPr lang="en-US" altLang="zh-CN" dirty="0"/>
              <a:t>short</a:t>
            </a:r>
            <a:r>
              <a:rPr lang="zh-CN" altLang="en-US" dirty="0"/>
              <a:t> </a:t>
            </a:r>
            <a:r>
              <a:rPr lang="en-US" altLang="zh-CN" dirty="0"/>
              <a:t>term,</a:t>
            </a:r>
            <a:r>
              <a:rPr lang="zh-CN" altLang="en-US" dirty="0"/>
              <a:t> </a:t>
            </a:r>
            <a:r>
              <a:rPr lang="en-US" altLang="zh-CN" dirty="0"/>
              <a:t>largely</a:t>
            </a:r>
            <a:r>
              <a:rPr lang="zh-CN" altLang="en-US" dirty="0"/>
              <a:t> </a:t>
            </a:r>
            <a:r>
              <a:rPr lang="en-US" altLang="zh-CN" dirty="0"/>
              <a:t>overnight</a:t>
            </a:r>
            <a:r>
              <a:rPr lang="zh-CN" altLang="en-US" dirty="0"/>
              <a:t> </a:t>
            </a:r>
            <a:r>
              <a:rPr lang="en-US" altLang="zh-CN" dirty="0"/>
              <a:t>borrowing</a:t>
            </a:r>
            <a:r>
              <a:rPr lang="zh-CN" altLang="en-US" dirty="0"/>
              <a:t> </a:t>
            </a:r>
            <a:r>
              <a:rPr lang="en-US" altLang="zh-CN" dirty="0"/>
              <a:t>was</a:t>
            </a:r>
            <a:r>
              <a:rPr lang="zh-CN" altLang="en-US" dirty="0"/>
              <a:t> </a:t>
            </a:r>
            <a:r>
              <a:rPr lang="en-US" altLang="zh-CN" dirty="0"/>
              <a:t>at</a:t>
            </a:r>
            <a:r>
              <a:rPr lang="zh-CN" altLang="en-US" dirty="0"/>
              <a:t> </a:t>
            </a:r>
            <a:r>
              <a:rPr lang="en-US" altLang="zh-CN" dirty="0"/>
              <a:t>100</a:t>
            </a:r>
            <a:r>
              <a:rPr lang="zh-CN" altLang="en-US" dirty="0"/>
              <a:t> </a:t>
            </a:r>
            <a:r>
              <a:rPr lang="en-US" altLang="zh-CN" dirty="0"/>
              <a:t>billion</a:t>
            </a:r>
            <a:r>
              <a:rPr lang="zh-CN" altLang="en-US" dirty="0"/>
              <a:t> </a:t>
            </a:r>
            <a:r>
              <a:rPr lang="en-US" altLang="zh-CN" dirty="0"/>
              <a:t>level</a:t>
            </a:r>
            <a:r>
              <a:rPr lang="zh-CN" altLang="en-US" dirty="0"/>
              <a:t> </a:t>
            </a:r>
            <a:r>
              <a:rPr lang="en-US" altLang="zh-CN" dirty="0"/>
              <a:t>when</a:t>
            </a:r>
            <a:r>
              <a:rPr lang="zh-CN" altLang="en-US" dirty="0"/>
              <a:t> </a:t>
            </a:r>
            <a:r>
              <a:rPr lang="en-US" altLang="zh-CN" dirty="0"/>
              <a:t>its</a:t>
            </a:r>
            <a:r>
              <a:rPr lang="zh-CN" altLang="en-US" dirty="0"/>
              <a:t> </a:t>
            </a:r>
            <a:r>
              <a:rPr lang="en-US" altLang="zh-CN" dirty="0"/>
              <a:t>total</a:t>
            </a:r>
            <a:r>
              <a:rPr lang="zh-CN" altLang="en-US" dirty="0"/>
              <a:t> </a:t>
            </a:r>
            <a:r>
              <a:rPr lang="en-US" altLang="zh-CN" dirty="0"/>
              <a:t>asset</a:t>
            </a:r>
            <a:r>
              <a:rPr lang="zh-CN" altLang="en-US" dirty="0"/>
              <a:t> </a:t>
            </a:r>
            <a:r>
              <a:rPr lang="en-US" altLang="zh-CN" dirty="0"/>
              <a:t>was</a:t>
            </a:r>
            <a:r>
              <a:rPr lang="zh-CN" altLang="en-US" dirty="0"/>
              <a:t> </a:t>
            </a:r>
            <a:r>
              <a:rPr lang="en-US" altLang="zh-CN" dirty="0"/>
              <a:t>400</a:t>
            </a:r>
            <a:r>
              <a:rPr lang="zh-CN" altLang="en-US" dirty="0"/>
              <a:t> </a:t>
            </a:r>
            <a:r>
              <a:rPr lang="en-US" altLang="zh-CN" dirty="0"/>
              <a:t>billion,</a:t>
            </a:r>
            <a:r>
              <a:rPr lang="zh-CN" altLang="en-US" dirty="0"/>
              <a:t> </a:t>
            </a:r>
            <a:r>
              <a:rPr lang="en-US" altLang="zh-CN" dirty="0"/>
              <a:t>a</a:t>
            </a:r>
            <a:r>
              <a:rPr lang="zh-CN" altLang="en-US" dirty="0"/>
              <a:t> </a:t>
            </a:r>
            <a:r>
              <a:rPr lang="en-US" altLang="zh-CN" dirty="0"/>
              <a:t>quarter</a:t>
            </a:r>
            <a:r>
              <a:rPr lang="zh-CN" altLang="en-US" dirty="0"/>
              <a:t> </a:t>
            </a:r>
            <a:r>
              <a:rPr lang="en-US" altLang="zh-CN" dirty="0"/>
              <a:t>of</a:t>
            </a:r>
            <a:r>
              <a:rPr lang="zh-CN" altLang="en-US" dirty="0"/>
              <a:t> </a:t>
            </a:r>
            <a:r>
              <a:rPr lang="en-US" altLang="zh-CN" dirty="0"/>
              <a:t>Bear’s</a:t>
            </a:r>
            <a:r>
              <a:rPr lang="zh-CN" altLang="en-US" dirty="0"/>
              <a:t> </a:t>
            </a:r>
            <a:r>
              <a:rPr lang="en-US" altLang="zh-CN" dirty="0"/>
              <a:t>value</a:t>
            </a:r>
            <a:r>
              <a:rPr lang="zh-CN" altLang="en-US" dirty="0"/>
              <a:t> </a:t>
            </a:r>
            <a:r>
              <a:rPr lang="en-US" altLang="zh-CN" dirty="0"/>
              <a:t>was</a:t>
            </a:r>
            <a:r>
              <a:rPr lang="zh-CN" altLang="en-US" dirty="0"/>
              <a:t> </a:t>
            </a:r>
            <a:r>
              <a:rPr lang="en-US" altLang="zh-CN" dirty="0"/>
              <a:t>in</a:t>
            </a:r>
            <a:r>
              <a:rPr lang="zh-CN" altLang="en-US" dirty="0"/>
              <a:t> </a:t>
            </a:r>
            <a:r>
              <a:rPr lang="en-US" altLang="zh-CN" dirty="0"/>
              <a:t>repo</a:t>
            </a:r>
            <a:r>
              <a:rPr lang="zh-CN" altLang="en-US" dirty="0"/>
              <a:t> </a:t>
            </a:r>
            <a:r>
              <a:rPr lang="en-US" altLang="zh-CN" dirty="0"/>
              <a:t>market</a:t>
            </a:r>
          </a:p>
          <a:p>
            <a:r>
              <a:rPr lang="en-US" altLang="zh-CN" dirty="0"/>
              <a:t>--Without</a:t>
            </a:r>
            <a:r>
              <a:rPr lang="zh-CN" altLang="en-US" dirty="0"/>
              <a:t> </a:t>
            </a:r>
            <a:r>
              <a:rPr lang="en-US" altLang="zh-CN" dirty="0"/>
              <a:t>the</a:t>
            </a:r>
            <a:r>
              <a:rPr lang="zh-CN" altLang="en-US" dirty="0"/>
              <a:t> </a:t>
            </a:r>
            <a:r>
              <a:rPr lang="en-US" altLang="zh-CN" dirty="0" err="1"/>
              <a:t>superpriorities</a:t>
            </a:r>
            <a:r>
              <a:rPr lang="en-US" altLang="zh-CN" dirty="0"/>
              <a:t>,</a:t>
            </a:r>
            <a:r>
              <a:rPr lang="zh-CN" altLang="en-US" dirty="0"/>
              <a:t> </a:t>
            </a:r>
            <a:r>
              <a:rPr lang="en-US" altLang="zh-CN" dirty="0"/>
              <a:t>Bear</a:t>
            </a:r>
            <a:r>
              <a:rPr lang="zh-CN" altLang="en-US" dirty="0"/>
              <a:t> </a:t>
            </a:r>
            <a:r>
              <a:rPr lang="en-US" altLang="zh-CN" dirty="0"/>
              <a:t>would</a:t>
            </a:r>
            <a:r>
              <a:rPr lang="zh-CN" altLang="en-US" dirty="0"/>
              <a:t> </a:t>
            </a:r>
            <a:r>
              <a:rPr lang="en-US" altLang="zh-CN" dirty="0"/>
              <a:t>not</a:t>
            </a:r>
            <a:r>
              <a:rPr lang="zh-CN" altLang="en-US" dirty="0"/>
              <a:t> </a:t>
            </a:r>
            <a:r>
              <a:rPr lang="en-US" altLang="zh-CN" dirty="0"/>
              <a:t>have</a:t>
            </a:r>
            <a:r>
              <a:rPr lang="zh-CN" altLang="en-US" dirty="0"/>
              <a:t> </a:t>
            </a:r>
            <a:r>
              <a:rPr lang="en-US" altLang="zh-CN" dirty="0"/>
              <a:t>been</a:t>
            </a:r>
            <a:r>
              <a:rPr lang="zh-CN" altLang="en-US" dirty="0"/>
              <a:t> </a:t>
            </a:r>
            <a:r>
              <a:rPr lang="en-US" altLang="zh-CN" dirty="0"/>
              <a:t>as</a:t>
            </a:r>
            <a:r>
              <a:rPr lang="zh-CN" altLang="en-US" dirty="0"/>
              <a:t> </a:t>
            </a:r>
            <a:r>
              <a:rPr lang="en-US" altLang="zh-CN" dirty="0"/>
              <a:t>able</a:t>
            </a:r>
            <a:r>
              <a:rPr lang="zh-CN" altLang="en-US" dirty="0"/>
              <a:t> </a:t>
            </a:r>
            <a:r>
              <a:rPr lang="en-US" altLang="zh-CN" dirty="0"/>
              <a:t>to</a:t>
            </a:r>
            <a:r>
              <a:rPr lang="zh-CN" altLang="en-US" dirty="0"/>
              <a:t> </a:t>
            </a:r>
            <a:r>
              <a:rPr lang="en-US" altLang="zh-CN" dirty="0"/>
              <a:t>finance</a:t>
            </a:r>
            <a:r>
              <a:rPr lang="zh-CN" altLang="en-US" dirty="0"/>
              <a:t> </a:t>
            </a:r>
            <a:r>
              <a:rPr lang="en-US" altLang="zh-CN" dirty="0"/>
              <a:t>a</a:t>
            </a:r>
            <a:r>
              <a:rPr lang="zh-CN" altLang="en-US" dirty="0"/>
              <a:t> </a:t>
            </a:r>
            <a:r>
              <a:rPr lang="en-US" altLang="zh-CN" dirty="0"/>
              <a:t>quarter</a:t>
            </a:r>
            <a:r>
              <a:rPr lang="zh-CN" altLang="en-US" dirty="0"/>
              <a:t> </a:t>
            </a:r>
            <a:r>
              <a:rPr lang="en-US" altLang="zh-CN" dirty="0"/>
              <a:t>of</a:t>
            </a:r>
            <a:r>
              <a:rPr lang="zh-CN" altLang="en-US" dirty="0"/>
              <a:t> </a:t>
            </a:r>
            <a:r>
              <a:rPr lang="en-US" altLang="zh-CN" dirty="0"/>
              <a:t>its</a:t>
            </a:r>
            <a:r>
              <a:rPr lang="zh-CN" altLang="en-US" dirty="0"/>
              <a:t> </a:t>
            </a:r>
            <a:r>
              <a:rPr lang="en-US" altLang="zh-CN" dirty="0"/>
              <a:t>total</a:t>
            </a:r>
            <a:r>
              <a:rPr lang="zh-CN" altLang="en-US" dirty="0"/>
              <a:t> </a:t>
            </a:r>
            <a:r>
              <a:rPr lang="en-US" altLang="zh-CN" dirty="0"/>
              <a:t>assets</a:t>
            </a:r>
            <a:r>
              <a:rPr lang="zh-CN" altLang="en-US" dirty="0"/>
              <a:t> </a:t>
            </a:r>
            <a:r>
              <a:rPr lang="en-US" altLang="zh-CN" dirty="0"/>
              <a:t>in</a:t>
            </a:r>
            <a:r>
              <a:rPr lang="zh-CN" altLang="en-US" dirty="0"/>
              <a:t> </a:t>
            </a:r>
            <a:r>
              <a:rPr lang="en-US" altLang="zh-CN" dirty="0"/>
              <a:t>repo</a:t>
            </a:r>
            <a:r>
              <a:rPr lang="zh-CN" altLang="en-US" dirty="0"/>
              <a:t> </a:t>
            </a:r>
            <a:r>
              <a:rPr lang="en-US" altLang="zh-CN" dirty="0"/>
              <a:t>market</a:t>
            </a:r>
            <a:r>
              <a:rPr lang="zh-CN" altLang="en-US" dirty="0"/>
              <a:t> </a:t>
            </a:r>
            <a:r>
              <a:rPr lang="en-US" altLang="zh-CN" dirty="0"/>
              <a:t>for</a:t>
            </a:r>
            <a:r>
              <a:rPr lang="zh-CN" altLang="en-US" dirty="0"/>
              <a:t> </a:t>
            </a:r>
            <a:r>
              <a:rPr lang="en-US" altLang="zh-CN" dirty="0"/>
              <a:t>that</a:t>
            </a:r>
            <a:r>
              <a:rPr lang="zh-CN" altLang="en-US" dirty="0"/>
              <a:t> </a:t>
            </a:r>
            <a:r>
              <a:rPr lang="en-US" altLang="zh-CN" dirty="0"/>
              <a:t>long</a:t>
            </a:r>
            <a:r>
              <a:rPr lang="zh-CN" altLang="en-US" dirty="0"/>
              <a:t> </a:t>
            </a:r>
            <a:r>
              <a:rPr lang="en-US" altLang="zh-CN" dirty="0"/>
              <a:t>of</a:t>
            </a:r>
            <a:r>
              <a:rPr lang="zh-CN" altLang="en-US" dirty="0"/>
              <a:t> </a:t>
            </a:r>
            <a:r>
              <a:rPr lang="en-US" altLang="zh-CN" dirty="0"/>
              <a:t>a</a:t>
            </a:r>
            <a:r>
              <a:rPr lang="zh-CN" altLang="en-US" dirty="0"/>
              <a:t> </a:t>
            </a:r>
            <a:r>
              <a:rPr lang="en-US" altLang="zh-CN" dirty="0"/>
              <a:t>time</a:t>
            </a:r>
            <a:r>
              <a:rPr lang="zh-CN" altLang="en-US" dirty="0"/>
              <a:t> </a:t>
            </a:r>
            <a:r>
              <a:rPr lang="en-US" altLang="zh-CN" dirty="0"/>
              <a:t>and</a:t>
            </a:r>
            <a:r>
              <a:rPr lang="zh-CN" altLang="en-US" dirty="0"/>
              <a:t> </a:t>
            </a:r>
            <a:r>
              <a:rPr lang="en-US" altLang="zh-CN" dirty="0"/>
              <a:t>for</a:t>
            </a:r>
            <a:r>
              <a:rPr lang="zh-CN" altLang="en-US" dirty="0"/>
              <a:t> </a:t>
            </a:r>
            <a:r>
              <a:rPr lang="en-US" altLang="zh-CN" dirty="0"/>
              <a:t>that</a:t>
            </a:r>
            <a:r>
              <a:rPr lang="zh-CN" altLang="en-US" dirty="0"/>
              <a:t> </a:t>
            </a:r>
            <a:r>
              <a:rPr lang="en-US" altLang="zh-CN" dirty="0"/>
              <a:t>easy</a:t>
            </a:r>
            <a:endParaRPr lang="en-US" dirty="0"/>
          </a:p>
        </p:txBody>
      </p:sp>
      <p:sp>
        <p:nvSpPr>
          <p:cNvPr id="4" name="Slide Number Placeholder 3"/>
          <p:cNvSpPr>
            <a:spLocks noGrp="1"/>
          </p:cNvSpPr>
          <p:nvPr>
            <p:ph type="sldNum" sz="quarter" idx="5"/>
          </p:nvPr>
        </p:nvSpPr>
        <p:spPr/>
        <p:txBody>
          <a:bodyPr/>
          <a:lstStyle/>
          <a:p>
            <a:fld id="{9E88203B-E734-E549-901A-1C92A37448FB}" type="slidenum">
              <a:rPr lang="en-US" smtClean="0"/>
              <a:t>6</a:t>
            </a:fld>
            <a:endParaRPr lang="en-US"/>
          </a:p>
        </p:txBody>
      </p:sp>
    </p:spTree>
    <p:extLst>
      <p:ext uri="{BB962C8B-B14F-4D97-AF65-F5344CB8AC3E}">
        <p14:creationId xmlns:p14="http://schemas.microsoft.com/office/powerpoint/2010/main" val="3072797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Prior</a:t>
            </a:r>
            <a:r>
              <a:rPr lang="zh-CN" altLang="en-US" dirty="0"/>
              <a:t> </a:t>
            </a:r>
            <a:r>
              <a:rPr lang="en-US" altLang="zh-CN" dirty="0"/>
              <a:t>to</a:t>
            </a:r>
            <a:r>
              <a:rPr lang="zh-CN" altLang="en-US" dirty="0"/>
              <a:t> </a:t>
            </a:r>
            <a:r>
              <a:rPr lang="en-US" altLang="zh-CN" dirty="0"/>
              <a:t>its</a:t>
            </a:r>
            <a:r>
              <a:rPr lang="zh-CN" altLang="en-US" dirty="0"/>
              <a:t> </a:t>
            </a:r>
            <a:r>
              <a:rPr lang="en-US" altLang="zh-CN" dirty="0"/>
              <a:t>collapse,</a:t>
            </a:r>
            <a:r>
              <a:rPr lang="zh-CN" altLang="en-US" dirty="0"/>
              <a:t> </a:t>
            </a:r>
            <a:r>
              <a:rPr lang="en-US" altLang="zh-CN" dirty="0"/>
              <a:t>Lehman</a:t>
            </a:r>
            <a:r>
              <a:rPr lang="zh-CN" altLang="en-US" dirty="0"/>
              <a:t> </a:t>
            </a:r>
            <a:r>
              <a:rPr lang="en-US" altLang="zh-CN" dirty="0"/>
              <a:t>owed</a:t>
            </a:r>
            <a:r>
              <a:rPr lang="zh-CN" altLang="en-US" dirty="0"/>
              <a:t> </a:t>
            </a:r>
            <a:r>
              <a:rPr lang="en-US" altLang="zh-CN" dirty="0"/>
              <a:t>JP</a:t>
            </a:r>
            <a:r>
              <a:rPr lang="zh-CN" altLang="en-US" dirty="0"/>
              <a:t> </a:t>
            </a:r>
            <a:r>
              <a:rPr lang="en-US" altLang="zh-CN" dirty="0"/>
              <a:t>Morgan</a:t>
            </a:r>
            <a:r>
              <a:rPr lang="zh-CN" altLang="en-US" dirty="0"/>
              <a:t> </a:t>
            </a:r>
            <a:r>
              <a:rPr lang="en-US" altLang="zh-CN" dirty="0"/>
              <a:t>$</a:t>
            </a:r>
            <a:r>
              <a:rPr lang="zh-CN" altLang="en-US" dirty="0"/>
              <a:t> </a:t>
            </a:r>
            <a:r>
              <a:rPr lang="en-US" altLang="zh-CN" dirty="0"/>
              <a:t>20</a:t>
            </a:r>
            <a:r>
              <a:rPr lang="zh-CN" altLang="en-US" dirty="0"/>
              <a:t> </a:t>
            </a:r>
            <a:r>
              <a:rPr lang="en-US" altLang="zh-CN" dirty="0"/>
              <a:t>billion.</a:t>
            </a:r>
            <a:r>
              <a:rPr lang="zh-CN" altLang="en-US" dirty="0"/>
              <a:t> </a:t>
            </a:r>
            <a:endParaRPr lang="en-US" altLang="zh-CN" dirty="0"/>
          </a:p>
          <a:p>
            <a:r>
              <a:rPr lang="en-US" altLang="zh-CN" dirty="0"/>
              <a:t>--For</a:t>
            </a:r>
            <a:r>
              <a:rPr lang="zh-CN" altLang="en-US" dirty="0"/>
              <a:t> </a:t>
            </a:r>
            <a:r>
              <a:rPr lang="en-US" altLang="zh-CN" dirty="0"/>
              <a:t>other</a:t>
            </a:r>
            <a:r>
              <a:rPr lang="zh-CN" altLang="en-US" dirty="0"/>
              <a:t> </a:t>
            </a:r>
            <a:r>
              <a:rPr lang="en-US" altLang="zh-CN" dirty="0"/>
              <a:t>creditors,</a:t>
            </a:r>
            <a:r>
              <a:rPr lang="zh-CN" altLang="en-US" dirty="0"/>
              <a:t> </a:t>
            </a:r>
            <a:r>
              <a:rPr lang="en-US" altLang="zh-CN" dirty="0"/>
              <a:t>they</a:t>
            </a:r>
            <a:r>
              <a:rPr lang="zh-CN" altLang="en-US" dirty="0"/>
              <a:t> </a:t>
            </a:r>
            <a:r>
              <a:rPr lang="en-US" altLang="zh-CN" dirty="0"/>
              <a:t>must</a:t>
            </a:r>
            <a:r>
              <a:rPr lang="zh-CN" altLang="en-US" dirty="0"/>
              <a:t> </a:t>
            </a:r>
            <a:r>
              <a:rPr lang="en-US" altLang="zh-CN" dirty="0"/>
              <a:t>wait</a:t>
            </a:r>
            <a:r>
              <a:rPr lang="zh-CN" altLang="en-US" dirty="0"/>
              <a:t> </a:t>
            </a:r>
            <a:r>
              <a:rPr lang="en-US" altLang="zh-CN" dirty="0"/>
              <a:t>for</a:t>
            </a:r>
            <a:r>
              <a:rPr lang="zh-CN" altLang="en-US" dirty="0"/>
              <a:t> </a:t>
            </a:r>
            <a:r>
              <a:rPr lang="en-US" altLang="zh-CN" dirty="0"/>
              <a:t>the</a:t>
            </a:r>
            <a:r>
              <a:rPr lang="zh-CN" altLang="en-US" dirty="0"/>
              <a:t> </a:t>
            </a:r>
            <a:r>
              <a:rPr lang="en-US" altLang="zh-CN" dirty="0"/>
              <a:t>bankruptcy</a:t>
            </a:r>
            <a:r>
              <a:rPr lang="zh-CN" altLang="en-US" dirty="0"/>
              <a:t> </a:t>
            </a:r>
            <a:r>
              <a:rPr lang="en-US" altLang="zh-CN" dirty="0"/>
              <a:t>court</a:t>
            </a:r>
            <a:r>
              <a:rPr lang="zh-CN" altLang="en-US" dirty="0"/>
              <a:t> </a:t>
            </a:r>
            <a:r>
              <a:rPr lang="en-US" altLang="zh-CN" dirty="0"/>
              <a:t>to</a:t>
            </a:r>
            <a:r>
              <a:rPr lang="zh-CN" altLang="en-US" dirty="0"/>
              <a:t> </a:t>
            </a:r>
            <a:r>
              <a:rPr lang="en-US" altLang="zh-CN" dirty="0"/>
              <a:t>decide</a:t>
            </a:r>
            <a:r>
              <a:rPr lang="zh-CN" altLang="en-US" dirty="0"/>
              <a:t> </a:t>
            </a:r>
            <a:r>
              <a:rPr lang="en-US" altLang="zh-CN" dirty="0"/>
              <a:t>whether</a:t>
            </a:r>
            <a:r>
              <a:rPr lang="zh-CN" altLang="en-US" dirty="0"/>
              <a:t> </a:t>
            </a:r>
            <a:r>
              <a:rPr lang="en-US" altLang="zh-CN" dirty="0"/>
              <a:t>the</a:t>
            </a:r>
            <a:r>
              <a:rPr lang="zh-CN" altLang="en-US" dirty="0"/>
              <a:t> </a:t>
            </a:r>
            <a:r>
              <a:rPr lang="en-US" altLang="zh-CN" dirty="0"/>
              <a:t>assets</a:t>
            </a:r>
            <a:r>
              <a:rPr lang="zh-CN" altLang="en-US" dirty="0"/>
              <a:t> </a:t>
            </a:r>
            <a:r>
              <a:rPr lang="en-US" altLang="zh-CN" dirty="0"/>
              <a:t>are</a:t>
            </a:r>
            <a:r>
              <a:rPr lang="zh-CN" altLang="en-US" dirty="0"/>
              <a:t> </a:t>
            </a:r>
            <a:r>
              <a:rPr lang="en-US" altLang="zh-CN" dirty="0"/>
              <a:t>needed</a:t>
            </a:r>
            <a:r>
              <a:rPr lang="zh-CN" altLang="en-US" dirty="0"/>
              <a:t> </a:t>
            </a:r>
            <a:r>
              <a:rPr lang="en-US" altLang="zh-CN" dirty="0"/>
              <a:t>for</a:t>
            </a:r>
            <a:r>
              <a:rPr lang="zh-CN" altLang="en-US" dirty="0"/>
              <a:t> </a:t>
            </a:r>
            <a:r>
              <a:rPr lang="en-US" altLang="zh-CN" dirty="0"/>
              <a:t>a</a:t>
            </a:r>
            <a:r>
              <a:rPr lang="zh-CN" altLang="en-US" dirty="0"/>
              <a:t> </a:t>
            </a:r>
            <a:r>
              <a:rPr lang="en-US" altLang="zh-CN" dirty="0"/>
              <a:t>successful</a:t>
            </a:r>
            <a:r>
              <a:rPr lang="zh-CN" altLang="en-US" dirty="0"/>
              <a:t> </a:t>
            </a:r>
            <a:r>
              <a:rPr lang="en-US" altLang="zh-CN" dirty="0"/>
              <a:t>reorganization</a:t>
            </a:r>
          </a:p>
          <a:p>
            <a:r>
              <a:rPr lang="en-US" altLang="zh-CN" dirty="0"/>
              <a:t>--because</a:t>
            </a:r>
            <a:r>
              <a:rPr lang="zh-CN" altLang="en-US" dirty="0"/>
              <a:t> </a:t>
            </a:r>
            <a:r>
              <a:rPr lang="en-US" altLang="zh-CN" dirty="0"/>
              <a:t>derivatives</a:t>
            </a:r>
            <a:r>
              <a:rPr lang="zh-CN" altLang="en-US" dirty="0"/>
              <a:t> </a:t>
            </a:r>
            <a:r>
              <a:rPr lang="en-US" altLang="zh-CN" dirty="0"/>
              <a:t>counterparties</a:t>
            </a:r>
            <a:r>
              <a:rPr lang="zh-CN" altLang="en-US" dirty="0"/>
              <a:t> </a:t>
            </a:r>
            <a:r>
              <a:rPr lang="en-US" altLang="zh-CN" dirty="0"/>
              <a:t>grab</a:t>
            </a:r>
            <a:r>
              <a:rPr lang="zh-CN" altLang="en-US" dirty="0"/>
              <a:t> </a:t>
            </a:r>
            <a:r>
              <a:rPr lang="en-US" altLang="zh-CN" dirty="0"/>
              <a:t>value</a:t>
            </a:r>
            <a:r>
              <a:rPr lang="zh-CN" altLang="en-US" dirty="0"/>
              <a:t> </a:t>
            </a:r>
            <a:r>
              <a:rPr lang="en-US" altLang="zh-CN" dirty="0"/>
              <a:t>first</a:t>
            </a:r>
          </a:p>
          <a:p>
            <a:r>
              <a:rPr lang="en-US" altLang="zh-CN" dirty="0"/>
              <a:t>--The</a:t>
            </a:r>
            <a:r>
              <a:rPr lang="zh-CN" altLang="en-US" dirty="0"/>
              <a:t> </a:t>
            </a:r>
            <a:r>
              <a:rPr lang="en-US" altLang="zh-CN" dirty="0"/>
              <a:t>Reserve</a:t>
            </a:r>
            <a:r>
              <a:rPr lang="zh-CN" altLang="en-US" dirty="0"/>
              <a:t> </a:t>
            </a:r>
            <a:r>
              <a:rPr lang="en-US" altLang="zh-CN" dirty="0"/>
              <a:t>Fund</a:t>
            </a:r>
            <a:r>
              <a:rPr lang="zh-CN" altLang="en-US" dirty="0"/>
              <a:t> </a:t>
            </a:r>
            <a:r>
              <a:rPr lang="en-US" altLang="zh-CN" dirty="0"/>
              <a:t>was</a:t>
            </a:r>
            <a:r>
              <a:rPr lang="zh-CN" altLang="en-US" dirty="0"/>
              <a:t> </a:t>
            </a:r>
            <a:r>
              <a:rPr lang="en-US" altLang="zh-CN" dirty="0"/>
              <a:t>one</a:t>
            </a:r>
            <a:r>
              <a:rPr lang="zh-CN" altLang="en-US" dirty="0"/>
              <a:t> </a:t>
            </a:r>
            <a:r>
              <a:rPr lang="en-US" altLang="zh-CN" dirty="0"/>
              <a:t>of</a:t>
            </a:r>
            <a:r>
              <a:rPr lang="zh-CN" altLang="en-US" dirty="0"/>
              <a:t> </a:t>
            </a:r>
            <a:r>
              <a:rPr lang="en-US" altLang="zh-CN" dirty="0"/>
              <a:t>those</a:t>
            </a:r>
            <a:r>
              <a:rPr lang="zh-CN" altLang="en-US" dirty="0"/>
              <a:t> </a:t>
            </a:r>
            <a:r>
              <a:rPr lang="en-US" altLang="zh-CN" dirty="0"/>
              <a:t>other</a:t>
            </a:r>
            <a:r>
              <a:rPr lang="zh-CN" altLang="en-US" dirty="0"/>
              <a:t> </a:t>
            </a:r>
            <a:r>
              <a:rPr lang="en-US" altLang="zh-CN" dirty="0"/>
              <a:t>creditors.</a:t>
            </a:r>
            <a:r>
              <a:rPr lang="zh-CN" altLang="en-US" dirty="0"/>
              <a:t> </a:t>
            </a:r>
            <a:r>
              <a:rPr lang="en-US" altLang="zh-CN" dirty="0"/>
              <a:t>It</a:t>
            </a:r>
            <a:r>
              <a:rPr lang="zh-CN" altLang="en-US" dirty="0"/>
              <a:t> </a:t>
            </a:r>
            <a:r>
              <a:rPr lang="en-US" altLang="zh-CN" dirty="0"/>
              <a:t>failed</a:t>
            </a:r>
            <a:r>
              <a:rPr lang="zh-CN" altLang="en-US" dirty="0"/>
              <a:t> </a:t>
            </a:r>
            <a:r>
              <a:rPr lang="en-US" altLang="zh-CN" dirty="0"/>
              <a:t>shortly</a:t>
            </a:r>
            <a:r>
              <a:rPr lang="zh-CN" altLang="en-US" dirty="0"/>
              <a:t> </a:t>
            </a:r>
            <a:r>
              <a:rPr lang="en-US" altLang="zh-CN" dirty="0"/>
              <a:t>after</a:t>
            </a:r>
            <a:r>
              <a:rPr lang="zh-CN" altLang="en-US" dirty="0"/>
              <a:t> </a:t>
            </a:r>
            <a:r>
              <a:rPr lang="en-US" altLang="zh-CN" dirty="0"/>
              <a:t>Lehman</a:t>
            </a:r>
            <a:r>
              <a:rPr lang="zh-CN" altLang="en-US" dirty="0"/>
              <a:t> </a:t>
            </a:r>
            <a:r>
              <a:rPr lang="en-US" altLang="zh-CN" dirty="0"/>
              <a:t>did.</a:t>
            </a:r>
            <a:r>
              <a:rPr lang="zh-CN" altLang="en-US" dirty="0"/>
              <a:t> </a:t>
            </a:r>
            <a:endParaRPr lang="en-US" altLang="zh-CN" dirty="0"/>
          </a:p>
          <a:p>
            <a:r>
              <a:rPr lang="en-US" altLang="zh-CN" dirty="0"/>
              <a:t>--Without</a:t>
            </a:r>
            <a:r>
              <a:rPr lang="zh-CN" altLang="en-US" dirty="0"/>
              <a:t> </a:t>
            </a:r>
            <a:r>
              <a:rPr lang="en-US" altLang="zh-CN" dirty="0" err="1"/>
              <a:t>superpriority</a:t>
            </a:r>
            <a:r>
              <a:rPr lang="en-US" altLang="zh-CN" dirty="0"/>
              <a:t>,</a:t>
            </a:r>
            <a:r>
              <a:rPr lang="zh-CN" altLang="en-US" dirty="0"/>
              <a:t> </a:t>
            </a:r>
            <a:r>
              <a:rPr lang="en-US" altLang="zh-CN" dirty="0"/>
              <a:t>Lehman’s</a:t>
            </a:r>
            <a:r>
              <a:rPr lang="zh-CN" altLang="en-US" dirty="0"/>
              <a:t> </a:t>
            </a:r>
            <a:r>
              <a:rPr lang="en-US" altLang="zh-CN" dirty="0"/>
              <a:t>derivatives</a:t>
            </a:r>
            <a:r>
              <a:rPr lang="zh-CN" altLang="en-US" dirty="0"/>
              <a:t> </a:t>
            </a:r>
            <a:r>
              <a:rPr lang="en-US" altLang="zh-CN" dirty="0"/>
              <a:t>and</a:t>
            </a:r>
            <a:r>
              <a:rPr lang="zh-CN" altLang="en-US" dirty="0"/>
              <a:t> </a:t>
            </a:r>
            <a:r>
              <a:rPr lang="en-US" altLang="zh-CN" dirty="0"/>
              <a:t>repo</a:t>
            </a:r>
            <a:r>
              <a:rPr lang="zh-CN" altLang="en-US" dirty="0"/>
              <a:t> </a:t>
            </a:r>
            <a:r>
              <a:rPr lang="en-US" altLang="zh-CN" dirty="0"/>
              <a:t>counterparties’</a:t>
            </a:r>
            <a:r>
              <a:rPr lang="zh-CN" altLang="en-US" dirty="0"/>
              <a:t> </a:t>
            </a:r>
            <a:r>
              <a:rPr lang="en-US" altLang="zh-CN" dirty="0"/>
              <a:t>incentives</a:t>
            </a:r>
            <a:r>
              <a:rPr lang="zh-CN" altLang="en-US" dirty="0"/>
              <a:t> </a:t>
            </a:r>
            <a:r>
              <a:rPr lang="en-US" altLang="zh-CN" dirty="0"/>
              <a:t>to</a:t>
            </a:r>
            <a:r>
              <a:rPr lang="zh-CN" altLang="en-US" dirty="0"/>
              <a:t> </a:t>
            </a:r>
            <a:r>
              <a:rPr lang="en-US" altLang="zh-CN" dirty="0"/>
              <a:t>insist</a:t>
            </a:r>
            <a:r>
              <a:rPr lang="zh-CN" altLang="en-US" dirty="0"/>
              <a:t> </a:t>
            </a:r>
            <a:r>
              <a:rPr lang="en-US" altLang="zh-CN" dirty="0"/>
              <a:t>upon</a:t>
            </a:r>
            <a:r>
              <a:rPr lang="zh-CN" altLang="en-US" dirty="0"/>
              <a:t> </a:t>
            </a:r>
            <a:r>
              <a:rPr lang="en-US" altLang="zh-CN" dirty="0"/>
              <a:t>a</a:t>
            </a:r>
            <a:r>
              <a:rPr lang="zh-CN" altLang="en-US" dirty="0"/>
              <a:t> </a:t>
            </a:r>
            <a:r>
              <a:rPr lang="en-US" altLang="zh-CN" dirty="0"/>
              <a:t>more</a:t>
            </a:r>
            <a:r>
              <a:rPr lang="zh-CN" altLang="en-US" dirty="0"/>
              <a:t> </a:t>
            </a:r>
            <a:r>
              <a:rPr lang="en-US" altLang="zh-CN" dirty="0"/>
              <a:t>stable</a:t>
            </a:r>
            <a:r>
              <a:rPr lang="zh-CN" altLang="en-US" dirty="0"/>
              <a:t> </a:t>
            </a:r>
            <a:r>
              <a:rPr lang="en-US" altLang="zh-CN" dirty="0"/>
              <a:t>Lehman</a:t>
            </a:r>
            <a:r>
              <a:rPr lang="zh-CN" altLang="en-US" dirty="0"/>
              <a:t> </a:t>
            </a:r>
            <a:r>
              <a:rPr lang="en-US" altLang="zh-CN" dirty="0"/>
              <a:t>would</a:t>
            </a:r>
            <a:r>
              <a:rPr lang="zh-CN" altLang="en-US" dirty="0"/>
              <a:t> </a:t>
            </a:r>
            <a:r>
              <a:rPr lang="en-US" altLang="zh-CN" dirty="0"/>
              <a:t>have</a:t>
            </a:r>
            <a:r>
              <a:rPr lang="zh-CN" altLang="en-US" dirty="0"/>
              <a:t> </a:t>
            </a:r>
            <a:r>
              <a:rPr lang="en-US" altLang="zh-CN" dirty="0"/>
              <a:t>been</a:t>
            </a:r>
            <a:r>
              <a:rPr lang="zh-CN" altLang="en-US" dirty="0"/>
              <a:t> </a:t>
            </a:r>
            <a:r>
              <a:rPr lang="en-US" altLang="zh-CN" dirty="0"/>
              <a:t>greater</a:t>
            </a:r>
          </a:p>
          <a:p>
            <a:r>
              <a:rPr lang="en-US" altLang="zh-CN" dirty="0"/>
              <a:t>--Lehman</a:t>
            </a:r>
            <a:r>
              <a:rPr lang="zh-CN" altLang="en-US" dirty="0"/>
              <a:t> </a:t>
            </a:r>
            <a:r>
              <a:rPr lang="en-US" altLang="zh-CN" dirty="0"/>
              <a:t>itself</a:t>
            </a:r>
            <a:r>
              <a:rPr lang="zh-CN" altLang="en-US" dirty="0"/>
              <a:t> </a:t>
            </a:r>
            <a:r>
              <a:rPr lang="en-US" altLang="zh-CN" dirty="0"/>
              <a:t>would</a:t>
            </a:r>
            <a:r>
              <a:rPr lang="zh-CN" altLang="en-US" dirty="0"/>
              <a:t> </a:t>
            </a:r>
            <a:r>
              <a:rPr lang="en-US" altLang="zh-CN" dirty="0"/>
              <a:t>have</a:t>
            </a:r>
            <a:r>
              <a:rPr lang="zh-CN" altLang="en-US" dirty="0"/>
              <a:t> </a:t>
            </a:r>
            <a:r>
              <a:rPr lang="en-US" altLang="zh-CN" dirty="0"/>
              <a:t>been</a:t>
            </a:r>
            <a:r>
              <a:rPr lang="zh-CN" altLang="en-US" dirty="0"/>
              <a:t> </a:t>
            </a:r>
            <a:r>
              <a:rPr lang="en-US" altLang="zh-CN" dirty="0"/>
              <a:t>motivated</a:t>
            </a:r>
            <a:r>
              <a:rPr lang="zh-CN" altLang="en-US" dirty="0"/>
              <a:t> </a:t>
            </a:r>
            <a:r>
              <a:rPr lang="en-US" altLang="zh-CN" dirty="0"/>
              <a:t>to</a:t>
            </a:r>
            <a:r>
              <a:rPr lang="zh-CN" altLang="en-US" dirty="0"/>
              <a:t> </a:t>
            </a:r>
            <a:r>
              <a:rPr lang="en-US" altLang="zh-CN" dirty="0"/>
              <a:t>keep</a:t>
            </a:r>
            <a:r>
              <a:rPr lang="zh-CN" altLang="en-US" dirty="0"/>
              <a:t> </a:t>
            </a:r>
            <a:r>
              <a:rPr lang="en-US" altLang="zh-CN" dirty="0"/>
              <a:t>a</a:t>
            </a:r>
            <a:r>
              <a:rPr lang="zh-CN" altLang="en-US" dirty="0"/>
              <a:t> </a:t>
            </a:r>
            <a:r>
              <a:rPr lang="en-US" altLang="zh-CN" dirty="0"/>
              <a:t>safer</a:t>
            </a:r>
            <a:r>
              <a:rPr lang="zh-CN" altLang="en-US" dirty="0"/>
              <a:t> </a:t>
            </a:r>
            <a:r>
              <a:rPr lang="en-US" altLang="zh-CN" dirty="0"/>
              <a:t>capital</a:t>
            </a:r>
            <a:r>
              <a:rPr lang="zh-CN" altLang="en-US" dirty="0"/>
              <a:t> </a:t>
            </a:r>
            <a:r>
              <a:rPr lang="en-US" altLang="zh-CN" dirty="0"/>
              <a:t>structure</a:t>
            </a:r>
            <a:r>
              <a:rPr lang="zh-CN" altLang="en-US" dirty="0"/>
              <a:t> </a:t>
            </a:r>
            <a:r>
              <a:rPr lang="en-US" altLang="zh-CN" dirty="0"/>
              <a:t>to</a:t>
            </a:r>
            <a:r>
              <a:rPr lang="zh-CN" altLang="en-US" dirty="0"/>
              <a:t> </a:t>
            </a:r>
            <a:r>
              <a:rPr lang="en-US" altLang="zh-CN" dirty="0"/>
              <a:t>encourage</a:t>
            </a:r>
            <a:r>
              <a:rPr lang="zh-CN" altLang="en-US" dirty="0"/>
              <a:t> </a:t>
            </a:r>
            <a:r>
              <a:rPr lang="en-US" altLang="zh-CN" dirty="0"/>
              <a:t>its</a:t>
            </a:r>
            <a:r>
              <a:rPr lang="zh-CN" altLang="en-US" dirty="0"/>
              <a:t> </a:t>
            </a:r>
            <a:r>
              <a:rPr lang="en-US" altLang="zh-CN" dirty="0"/>
              <a:t>counterparties</a:t>
            </a:r>
            <a:r>
              <a:rPr lang="zh-CN" altLang="en-US" dirty="0"/>
              <a:t> </a:t>
            </a:r>
            <a:r>
              <a:rPr lang="en-US" altLang="zh-CN" dirty="0"/>
              <a:t>to</a:t>
            </a:r>
            <a:r>
              <a:rPr lang="zh-CN" altLang="en-US" dirty="0"/>
              <a:t> </a:t>
            </a:r>
            <a:r>
              <a:rPr lang="en-US" altLang="zh-CN" dirty="0"/>
              <a:t>keep</a:t>
            </a:r>
            <a:r>
              <a:rPr lang="zh-CN" altLang="en-US" dirty="0"/>
              <a:t> </a:t>
            </a:r>
            <a:r>
              <a:rPr lang="en-US" altLang="zh-CN" dirty="0"/>
              <a:t>dealing</a:t>
            </a:r>
            <a:r>
              <a:rPr lang="zh-CN" altLang="en-US" dirty="0"/>
              <a:t> </a:t>
            </a:r>
            <a:r>
              <a:rPr lang="en-US" altLang="zh-CN" dirty="0"/>
              <a:t>with</a:t>
            </a:r>
            <a:r>
              <a:rPr lang="zh-CN" altLang="en-US" dirty="0"/>
              <a:t> </a:t>
            </a:r>
            <a:r>
              <a:rPr lang="en-US" altLang="zh-CN" dirty="0"/>
              <a:t>it</a:t>
            </a:r>
            <a:r>
              <a:rPr lang="zh-CN" altLang="en-US" dirty="0"/>
              <a:t> </a:t>
            </a:r>
            <a:endParaRPr lang="en-US" altLang="zh-CN" dirty="0"/>
          </a:p>
          <a:p>
            <a:r>
              <a:rPr lang="en-US" altLang="zh-CN" dirty="0"/>
              <a:t>--The</a:t>
            </a:r>
            <a:r>
              <a:rPr lang="zh-CN" altLang="en-US" dirty="0"/>
              <a:t> </a:t>
            </a:r>
            <a:r>
              <a:rPr lang="en-US" altLang="zh-CN" dirty="0"/>
              <a:t>author</a:t>
            </a:r>
            <a:r>
              <a:rPr lang="zh-CN" altLang="en-US" dirty="0"/>
              <a:t> </a:t>
            </a:r>
            <a:r>
              <a:rPr lang="en-US" altLang="zh-CN" dirty="0"/>
              <a:t>uses</a:t>
            </a:r>
            <a:r>
              <a:rPr lang="zh-CN" altLang="en-US" dirty="0"/>
              <a:t> </a:t>
            </a:r>
            <a:r>
              <a:rPr lang="en-US" altLang="zh-CN" dirty="0"/>
              <a:t>the</a:t>
            </a:r>
            <a:r>
              <a:rPr lang="zh-CN" altLang="en-US" dirty="0"/>
              <a:t> </a:t>
            </a:r>
            <a:r>
              <a:rPr lang="en-US" altLang="zh-CN" dirty="0"/>
              <a:t>failures</a:t>
            </a:r>
            <a:r>
              <a:rPr lang="zh-CN" altLang="en-US" dirty="0"/>
              <a:t> </a:t>
            </a:r>
            <a:r>
              <a:rPr lang="en-US" altLang="zh-CN" dirty="0"/>
              <a:t>of</a:t>
            </a:r>
            <a:r>
              <a:rPr lang="zh-CN" altLang="en-US" dirty="0"/>
              <a:t> </a:t>
            </a:r>
            <a:r>
              <a:rPr lang="en-US" altLang="zh-CN" dirty="0"/>
              <a:t>these</a:t>
            </a:r>
            <a:r>
              <a:rPr lang="zh-CN" altLang="en-US" dirty="0"/>
              <a:t> </a:t>
            </a:r>
            <a:r>
              <a:rPr lang="en-US" altLang="zh-CN" dirty="0"/>
              <a:t>3</a:t>
            </a:r>
            <a:r>
              <a:rPr lang="zh-CN" altLang="en-US" dirty="0"/>
              <a:t> </a:t>
            </a:r>
            <a:r>
              <a:rPr lang="en-US" altLang="zh-CN" dirty="0"/>
              <a:t>megafirms</a:t>
            </a:r>
            <a:r>
              <a:rPr lang="zh-CN" altLang="en-US" dirty="0"/>
              <a:t> </a:t>
            </a:r>
            <a:r>
              <a:rPr lang="en-US" altLang="zh-CN" dirty="0"/>
              <a:t>to</a:t>
            </a:r>
            <a:r>
              <a:rPr lang="zh-CN" altLang="en-US" dirty="0"/>
              <a:t> </a:t>
            </a:r>
            <a:r>
              <a:rPr lang="en-US" altLang="zh-CN" dirty="0"/>
              <a:t>show,</a:t>
            </a:r>
            <a:r>
              <a:rPr lang="zh-CN" altLang="en-US" dirty="0"/>
              <a:t> </a:t>
            </a:r>
            <a:r>
              <a:rPr lang="en-US" altLang="zh-CN" dirty="0"/>
              <a:t>although</a:t>
            </a:r>
            <a:r>
              <a:rPr lang="zh-CN" altLang="en-US" dirty="0"/>
              <a:t> </a:t>
            </a:r>
            <a:r>
              <a:rPr lang="en-US" altLang="zh-CN" dirty="0" err="1"/>
              <a:t>superpriority</a:t>
            </a:r>
            <a:r>
              <a:rPr lang="zh-CN" altLang="en-US" dirty="0"/>
              <a:t> </a:t>
            </a:r>
            <a:r>
              <a:rPr lang="en-US" altLang="zh-CN" dirty="0"/>
              <a:t>was</a:t>
            </a:r>
            <a:r>
              <a:rPr lang="zh-CN" altLang="en-US" dirty="0"/>
              <a:t> </a:t>
            </a:r>
            <a:r>
              <a:rPr lang="en-US" altLang="zh-CN" dirty="0"/>
              <a:t>not</a:t>
            </a:r>
            <a:r>
              <a:rPr lang="zh-CN" altLang="en-US" dirty="0"/>
              <a:t> </a:t>
            </a:r>
            <a:r>
              <a:rPr lang="en-US" altLang="zh-CN" dirty="0"/>
              <a:t>the</a:t>
            </a:r>
            <a:r>
              <a:rPr lang="zh-CN" altLang="en-US" dirty="0"/>
              <a:t> </a:t>
            </a:r>
            <a:r>
              <a:rPr lang="en-US" altLang="zh-CN" dirty="0"/>
              <a:t>main</a:t>
            </a:r>
            <a:r>
              <a:rPr lang="zh-CN" altLang="en-US" dirty="0"/>
              <a:t> </a:t>
            </a:r>
            <a:r>
              <a:rPr lang="en-US" altLang="zh-CN" dirty="0"/>
              <a:t>cause</a:t>
            </a:r>
            <a:r>
              <a:rPr lang="zh-CN" altLang="en-US" dirty="0"/>
              <a:t> </a:t>
            </a:r>
            <a:r>
              <a:rPr lang="en-US" altLang="zh-CN" dirty="0"/>
              <a:t>of</a:t>
            </a:r>
            <a:r>
              <a:rPr lang="zh-CN" altLang="en-US" dirty="0"/>
              <a:t> </a:t>
            </a:r>
            <a:r>
              <a:rPr lang="en-US" altLang="zh-CN" dirty="0"/>
              <a:t>the</a:t>
            </a:r>
            <a:r>
              <a:rPr lang="zh-CN" altLang="en-US" dirty="0"/>
              <a:t> </a:t>
            </a:r>
            <a:r>
              <a:rPr lang="en-US" altLang="zh-CN" dirty="0"/>
              <a:t>financial</a:t>
            </a:r>
            <a:r>
              <a:rPr lang="zh-CN" altLang="en-US" dirty="0"/>
              <a:t> </a:t>
            </a:r>
            <a:r>
              <a:rPr lang="en-US" altLang="zh-CN" dirty="0"/>
              <a:t>crisis,</a:t>
            </a:r>
            <a:r>
              <a:rPr lang="zh-CN" altLang="en-US" dirty="0"/>
              <a:t> </a:t>
            </a:r>
            <a:r>
              <a:rPr lang="en-US" altLang="zh-CN" dirty="0"/>
              <a:t>it</a:t>
            </a:r>
            <a:r>
              <a:rPr lang="zh-CN" altLang="en-US" dirty="0"/>
              <a:t> </a:t>
            </a:r>
            <a:r>
              <a:rPr lang="en-US" altLang="zh-CN" dirty="0"/>
              <a:t>def</a:t>
            </a:r>
            <a:r>
              <a:rPr lang="zh-CN" altLang="en-US" dirty="0"/>
              <a:t> </a:t>
            </a:r>
            <a:r>
              <a:rPr lang="en-US" altLang="zh-CN" dirty="0"/>
              <a:t>accelerate</a:t>
            </a:r>
            <a:r>
              <a:rPr lang="zh-CN" altLang="en-US" dirty="0"/>
              <a:t> </a:t>
            </a:r>
            <a:r>
              <a:rPr lang="en-US" altLang="zh-CN" dirty="0"/>
              <a:t>the</a:t>
            </a:r>
            <a:r>
              <a:rPr lang="zh-CN" altLang="en-US" dirty="0"/>
              <a:t> </a:t>
            </a:r>
            <a:r>
              <a:rPr lang="en-US" altLang="zh-CN" dirty="0"/>
              <a:t>bankruptcy</a:t>
            </a:r>
            <a:r>
              <a:rPr lang="zh-CN" altLang="en-US" dirty="0"/>
              <a:t> </a:t>
            </a:r>
            <a:r>
              <a:rPr lang="en-US" altLang="zh-CN" dirty="0"/>
              <a:t>of</a:t>
            </a:r>
            <a:r>
              <a:rPr lang="zh-CN" altLang="en-US" dirty="0"/>
              <a:t> </a:t>
            </a:r>
            <a:r>
              <a:rPr lang="en-US" altLang="zh-CN" dirty="0"/>
              <a:t>these</a:t>
            </a:r>
            <a:r>
              <a:rPr lang="zh-CN" altLang="en-US" dirty="0"/>
              <a:t> </a:t>
            </a:r>
            <a:r>
              <a:rPr lang="en-US" altLang="zh-CN" dirty="0"/>
              <a:t>3</a:t>
            </a:r>
            <a:r>
              <a:rPr lang="zh-CN" altLang="en-US" dirty="0"/>
              <a:t> </a:t>
            </a:r>
            <a:r>
              <a:rPr lang="en-US" altLang="zh-CN" dirty="0"/>
              <a:t>companies.</a:t>
            </a:r>
            <a:r>
              <a:rPr lang="zh-CN" altLang="en-US" dirty="0"/>
              <a:t> </a:t>
            </a:r>
            <a:r>
              <a:rPr lang="en-US" altLang="zh-CN" dirty="0"/>
              <a:t>The</a:t>
            </a:r>
            <a:r>
              <a:rPr lang="zh-CN" altLang="en-US" dirty="0"/>
              <a:t> </a:t>
            </a:r>
            <a:r>
              <a:rPr lang="en-US" altLang="zh-CN" dirty="0" err="1"/>
              <a:t>superpriorities</a:t>
            </a:r>
            <a:r>
              <a:rPr lang="zh-CN" altLang="en-US" dirty="0"/>
              <a:t> </a:t>
            </a:r>
            <a:r>
              <a:rPr lang="en-US" altLang="zh-CN" dirty="0"/>
              <a:t>take</a:t>
            </a:r>
            <a:r>
              <a:rPr lang="zh-CN" altLang="en-US" dirty="0"/>
              <a:t> </a:t>
            </a:r>
            <a:r>
              <a:rPr lang="en-US" altLang="zh-CN" dirty="0"/>
              <a:t>away</a:t>
            </a:r>
            <a:r>
              <a:rPr lang="zh-CN" altLang="en-US" dirty="0"/>
              <a:t> </a:t>
            </a:r>
            <a:r>
              <a:rPr lang="en-US" altLang="zh-CN" dirty="0"/>
              <a:t>the</a:t>
            </a:r>
            <a:r>
              <a:rPr lang="zh-CN" altLang="en-US" dirty="0"/>
              <a:t> </a:t>
            </a:r>
            <a:r>
              <a:rPr lang="en-US" altLang="zh-CN" dirty="0"/>
              <a:t>last</a:t>
            </a:r>
            <a:r>
              <a:rPr lang="zh-CN" altLang="en-US" dirty="0"/>
              <a:t> </a:t>
            </a:r>
            <a:r>
              <a:rPr lang="en-US" altLang="zh-CN" dirty="0"/>
              <a:t>hope</a:t>
            </a:r>
            <a:r>
              <a:rPr lang="zh-CN" altLang="en-US" dirty="0"/>
              <a:t> </a:t>
            </a:r>
            <a:r>
              <a:rPr lang="en-US" altLang="zh-CN" dirty="0"/>
              <a:t>of</a:t>
            </a:r>
            <a:r>
              <a:rPr lang="zh-CN" altLang="en-US" dirty="0"/>
              <a:t> </a:t>
            </a:r>
            <a:r>
              <a:rPr lang="en-US" altLang="zh-CN" dirty="0"/>
              <a:t>refinancing</a:t>
            </a:r>
            <a:r>
              <a:rPr lang="zh-CN" altLang="en-US" dirty="0"/>
              <a:t> </a:t>
            </a:r>
            <a:r>
              <a:rPr lang="en-US" altLang="zh-CN" dirty="0"/>
              <a:t>of</a:t>
            </a:r>
            <a:r>
              <a:rPr lang="zh-CN" altLang="en-US" dirty="0"/>
              <a:t> </a:t>
            </a:r>
            <a:r>
              <a:rPr lang="en-US" altLang="zh-CN" dirty="0"/>
              <a:t>the</a:t>
            </a:r>
            <a:r>
              <a:rPr lang="zh-CN" altLang="en-US" dirty="0"/>
              <a:t> </a:t>
            </a:r>
            <a:r>
              <a:rPr lang="en-US" altLang="zh-CN" dirty="0" err="1"/>
              <a:t>nealy</a:t>
            </a:r>
            <a:r>
              <a:rPr lang="zh-CN" altLang="en-US" dirty="0"/>
              <a:t> </a:t>
            </a:r>
            <a:r>
              <a:rPr lang="en-US" altLang="zh-CN" dirty="0"/>
              <a:t>dead</a:t>
            </a:r>
            <a:r>
              <a:rPr lang="zh-CN" altLang="en-US" dirty="0"/>
              <a:t> </a:t>
            </a:r>
            <a:r>
              <a:rPr lang="en-US" altLang="zh-CN" dirty="0"/>
              <a:t>company.</a:t>
            </a:r>
          </a:p>
          <a:p>
            <a:r>
              <a:rPr lang="en-US" altLang="zh-CN" dirty="0"/>
              <a:t>--If</a:t>
            </a:r>
            <a:r>
              <a:rPr lang="zh-CN" altLang="en-US" dirty="0"/>
              <a:t> </a:t>
            </a:r>
            <a:r>
              <a:rPr lang="en-US" altLang="zh-CN" dirty="0"/>
              <a:t>the</a:t>
            </a:r>
            <a:r>
              <a:rPr lang="zh-CN" altLang="en-US" dirty="0"/>
              <a:t> </a:t>
            </a:r>
            <a:r>
              <a:rPr lang="en-US" altLang="zh-CN" dirty="0" err="1"/>
              <a:t>superpriorities</a:t>
            </a:r>
            <a:r>
              <a:rPr lang="zh-CN" altLang="en-US" dirty="0"/>
              <a:t> </a:t>
            </a:r>
            <a:r>
              <a:rPr lang="en-US" altLang="zh-CN" dirty="0"/>
              <a:t>were</a:t>
            </a:r>
            <a:r>
              <a:rPr lang="zh-CN" altLang="en-US" dirty="0"/>
              <a:t> </a:t>
            </a:r>
            <a:r>
              <a:rPr lang="en-US" altLang="zh-CN" dirty="0"/>
              <a:t>not</a:t>
            </a:r>
            <a:r>
              <a:rPr lang="zh-CN" altLang="en-US" dirty="0"/>
              <a:t> </a:t>
            </a:r>
            <a:r>
              <a:rPr lang="en-US" altLang="zh-CN" dirty="0"/>
              <a:t>in</a:t>
            </a:r>
            <a:r>
              <a:rPr lang="zh-CN" altLang="en-US" dirty="0"/>
              <a:t> </a:t>
            </a:r>
            <a:r>
              <a:rPr lang="en-US" altLang="zh-CN" dirty="0"/>
              <a:t>the</a:t>
            </a:r>
            <a:r>
              <a:rPr lang="zh-CN" altLang="en-US" dirty="0"/>
              <a:t> </a:t>
            </a:r>
            <a:r>
              <a:rPr lang="en-US" altLang="zh-CN" dirty="0"/>
              <a:t>code,</a:t>
            </a:r>
            <a:r>
              <a:rPr lang="zh-CN" altLang="en-US" dirty="0"/>
              <a:t> </a:t>
            </a:r>
            <a:r>
              <a:rPr lang="en-US" altLang="zh-CN" dirty="0"/>
              <a:t>the</a:t>
            </a:r>
            <a:r>
              <a:rPr lang="zh-CN" altLang="en-US" dirty="0"/>
              <a:t> </a:t>
            </a:r>
            <a:r>
              <a:rPr lang="en-US" altLang="zh-CN" dirty="0"/>
              <a:t>extra</a:t>
            </a:r>
            <a:r>
              <a:rPr lang="zh-CN" altLang="en-US" dirty="0"/>
              <a:t> </a:t>
            </a:r>
            <a:r>
              <a:rPr lang="en-US" altLang="zh-CN" dirty="0"/>
              <a:t>risk</a:t>
            </a:r>
            <a:r>
              <a:rPr lang="zh-CN" altLang="en-US" dirty="0"/>
              <a:t> </a:t>
            </a:r>
            <a:r>
              <a:rPr lang="en-US" altLang="zh-CN" dirty="0"/>
              <a:t>that</a:t>
            </a:r>
            <a:r>
              <a:rPr lang="zh-CN" altLang="en-US" dirty="0"/>
              <a:t> </a:t>
            </a:r>
            <a:r>
              <a:rPr lang="en-US" altLang="zh-CN" dirty="0"/>
              <a:t>counterparties</a:t>
            </a:r>
            <a:r>
              <a:rPr lang="zh-CN" altLang="en-US" dirty="0"/>
              <a:t> </a:t>
            </a:r>
            <a:r>
              <a:rPr lang="en-US" altLang="zh-CN" dirty="0"/>
              <a:t>bear</a:t>
            </a:r>
            <a:r>
              <a:rPr lang="zh-CN" altLang="en-US" dirty="0"/>
              <a:t> </a:t>
            </a:r>
            <a:r>
              <a:rPr lang="en-US" altLang="zh-CN" dirty="0"/>
              <a:t>would</a:t>
            </a:r>
            <a:r>
              <a:rPr lang="zh-CN" altLang="en-US" dirty="0"/>
              <a:t> </a:t>
            </a:r>
            <a:r>
              <a:rPr lang="en-US" altLang="zh-CN" dirty="0"/>
              <a:t>be</a:t>
            </a:r>
            <a:r>
              <a:rPr lang="zh-CN" altLang="en-US" dirty="0"/>
              <a:t> </a:t>
            </a:r>
            <a:r>
              <a:rPr lang="en-US" altLang="zh-CN" dirty="0"/>
              <a:t>more</a:t>
            </a:r>
            <a:r>
              <a:rPr lang="zh-CN" altLang="en-US" dirty="0"/>
              <a:t> </a:t>
            </a:r>
            <a:r>
              <a:rPr lang="en-US" altLang="zh-CN" dirty="0"/>
              <a:t>accurately</a:t>
            </a:r>
            <a:r>
              <a:rPr lang="zh-CN" altLang="en-US" dirty="0"/>
              <a:t> </a:t>
            </a:r>
            <a:r>
              <a:rPr lang="en-US" altLang="zh-CN" dirty="0"/>
              <a:t>priced</a:t>
            </a:r>
            <a:r>
              <a:rPr lang="zh-CN" altLang="en-US" dirty="0"/>
              <a:t> </a:t>
            </a:r>
            <a:r>
              <a:rPr lang="en-US" altLang="zh-CN" dirty="0"/>
              <a:t>and,</a:t>
            </a:r>
            <a:r>
              <a:rPr lang="zh-CN" altLang="en-US" dirty="0"/>
              <a:t> </a:t>
            </a:r>
            <a:r>
              <a:rPr lang="en-US" altLang="zh-CN" dirty="0"/>
              <a:t>at</a:t>
            </a:r>
            <a:r>
              <a:rPr lang="zh-CN" altLang="en-US" dirty="0"/>
              <a:t> </a:t>
            </a:r>
            <a:r>
              <a:rPr lang="en-US" altLang="zh-CN" dirty="0"/>
              <a:t>the</a:t>
            </a:r>
            <a:r>
              <a:rPr lang="zh-CN" altLang="en-US" dirty="0"/>
              <a:t> </a:t>
            </a:r>
            <a:r>
              <a:rPr lang="en-US" altLang="zh-CN" dirty="0"/>
              <a:t>higher</a:t>
            </a:r>
            <a:r>
              <a:rPr lang="zh-CN" altLang="en-US" dirty="0"/>
              <a:t> </a:t>
            </a:r>
            <a:r>
              <a:rPr lang="en-US" altLang="zh-CN" dirty="0"/>
              <a:t>pricing,</a:t>
            </a:r>
            <a:r>
              <a:rPr lang="zh-CN" altLang="en-US" dirty="0"/>
              <a:t> </a:t>
            </a:r>
            <a:r>
              <a:rPr lang="en-US" altLang="zh-CN" dirty="0"/>
              <a:t>we</a:t>
            </a:r>
            <a:r>
              <a:rPr lang="zh-CN" altLang="en-US" dirty="0"/>
              <a:t> </a:t>
            </a:r>
            <a:r>
              <a:rPr lang="en-US" altLang="zh-CN" dirty="0"/>
              <a:t>would</a:t>
            </a:r>
            <a:r>
              <a:rPr lang="zh-CN" altLang="en-US" dirty="0"/>
              <a:t> </a:t>
            </a:r>
            <a:r>
              <a:rPr lang="en-US" altLang="zh-CN" dirty="0"/>
              <a:t>have</a:t>
            </a:r>
            <a:r>
              <a:rPr lang="zh-CN" altLang="en-US" dirty="0"/>
              <a:t> </a:t>
            </a:r>
            <a:r>
              <a:rPr lang="en-US" altLang="zh-CN" dirty="0"/>
              <a:t>less</a:t>
            </a:r>
            <a:r>
              <a:rPr lang="zh-CN" altLang="en-US" dirty="0"/>
              <a:t> </a:t>
            </a:r>
            <a:r>
              <a:rPr lang="en-US" altLang="zh-CN" dirty="0"/>
              <a:t>systemically</a:t>
            </a:r>
            <a:r>
              <a:rPr lang="zh-CN" altLang="en-US" dirty="0"/>
              <a:t> </a:t>
            </a:r>
            <a:r>
              <a:rPr lang="en-US" altLang="zh-CN" dirty="0"/>
              <a:t>risky</a:t>
            </a:r>
            <a:r>
              <a:rPr lang="zh-CN" altLang="en-US" dirty="0"/>
              <a:t> </a:t>
            </a:r>
            <a:r>
              <a:rPr lang="en-US" altLang="zh-CN" dirty="0"/>
              <a:t>activity.</a:t>
            </a:r>
            <a:r>
              <a:rPr lang="zh-CN" altLang="en-US" dirty="0"/>
              <a:t> </a:t>
            </a:r>
            <a:r>
              <a:rPr lang="en-US" altLang="zh-CN" dirty="0"/>
              <a:t>Together,</a:t>
            </a:r>
            <a:r>
              <a:rPr lang="zh-CN" altLang="en-US" dirty="0"/>
              <a:t> </a:t>
            </a:r>
            <a:r>
              <a:rPr lang="en-US" altLang="zh-CN" dirty="0"/>
              <a:t>those</a:t>
            </a:r>
            <a:r>
              <a:rPr lang="zh-CN" altLang="en-US" dirty="0"/>
              <a:t> </a:t>
            </a:r>
            <a:r>
              <a:rPr lang="en-US" altLang="zh-CN" dirty="0"/>
              <a:t>incentives</a:t>
            </a:r>
            <a:r>
              <a:rPr lang="zh-CN" altLang="en-US" dirty="0"/>
              <a:t> </a:t>
            </a:r>
            <a:r>
              <a:rPr lang="en-US" altLang="zh-CN" dirty="0"/>
              <a:t>to</a:t>
            </a:r>
            <a:r>
              <a:rPr lang="zh-CN" altLang="en-US" dirty="0"/>
              <a:t> </a:t>
            </a:r>
            <a:r>
              <a:rPr lang="en-US" altLang="zh-CN" dirty="0"/>
              <a:t>market</a:t>
            </a:r>
            <a:r>
              <a:rPr lang="zh-CN" altLang="en-US" dirty="0"/>
              <a:t> </a:t>
            </a:r>
            <a:r>
              <a:rPr lang="en-US" altLang="zh-CN" dirty="0"/>
              <a:t>discipline</a:t>
            </a:r>
            <a:r>
              <a:rPr lang="zh-CN" altLang="en-US" dirty="0"/>
              <a:t> </a:t>
            </a:r>
            <a:r>
              <a:rPr lang="en-US" altLang="zh-CN" dirty="0"/>
              <a:t>should</a:t>
            </a:r>
            <a:r>
              <a:rPr lang="zh-CN" altLang="en-US" dirty="0"/>
              <a:t> </a:t>
            </a:r>
            <a:r>
              <a:rPr lang="en-US" altLang="zh-CN" dirty="0"/>
              <a:t>have</a:t>
            </a:r>
            <a:r>
              <a:rPr lang="zh-CN" altLang="en-US" dirty="0"/>
              <a:t> </a:t>
            </a:r>
            <a:r>
              <a:rPr lang="en-US" altLang="zh-CN" dirty="0"/>
              <a:t>made</a:t>
            </a:r>
            <a:r>
              <a:rPr lang="zh-CN" altLang="en-US" dirty="0"/>
              <a:t> </a:t>
            </a:r>
            <a:r>
              <a:rPr lang="en-US" altLang="zh-CN" dirty="0"/>
              <a:t>each</a:t>
            </a:r>
            <a:r>
              <a:rPr lang="zh-CN" altLang="en-US" dirty="0"/>
              <a:t> </a:t>
            </a:r>
            <a:r>
              <a:rPr lang="en-US" altLang="zh-CN" dirty="0"/>
              <a:t>of</a:t>
            </a:r>
            <a:r>
              <a:rPr lang="zh-CN" altLang="en-US" dirty="0"/>
              <a:t> </a:t>
            </a:r>
            <a:r>
              <a:rPr lang="en-US" altLang="zh-CN" dirty="0"/>
              <a:t>these</a:t>
            </a:r>
            <a:r>
              <a:rPr lang="zh-CN" altLang="en-US" dirty="0"/>
              <a:t> </a:t>
            </a:r>
            <a:r>
              <a:rPr lang="en-US" altLang="zh-CN" dirty="0"/>
              <a:t>3</a:t>
            </a:r>
            <a:r>
              <a:rPr lang="zh-CN" altLang="en-US" dirty="0"/>
              <a:t> </a:t>
            </a:r>
            <a:r>
              <a:rPr lang="en-US" altLang="zh-CN" dirty="0"/>
              <a:t>companies</a:t>
            </a:r>
            <a:r>
              <a:rPr lang="zh-CN" altLang="en-US" dirty="0"/>
              <a:t> </a:t>
            </a:r>
            <a:r>
              <a:rPr lang="en-US" altLang="zh-CN" dirty="0"/>
              <a:t>less</a:t>
            </a:r>
            <a:r>
              <a:rPr lang="zh-CN" altLang="en-US" dirty="0"/>
              <a:t> </a:t>
            </a:r>
            <a:r>
              <a:rPr lang="en-US" altLang="zh-CN" dirty="0"/>
              <a:t>financially</a:t>
            </a:r>
            <a:r>
              <a:rPr lang="zh-CN" altLang="en-US" dirty="0"/>
              <a:t> </a:t>
            </a:r>
            <a:r>
              <a:rPr lang="en-US" altLang="zh-CN" dirty="0"/>
              <a:t>central</a:t>
            </a:r>
            <a:r>
              <a:rPr lang="zh-CN" altLang="en-US" dirty="0"/>
              <a:t> </a:t>
            </a:r>
            <a:r>
              <a:rPr lang="en-US" altLang="zh-CN" dirty="0"/>
              <a:t>and</a:t>
            </a:r>
            <a:r>
              <a:rPr lang="zh-CN" altLang="en-US" dirty="0"/>
              <a:t> </a:t>
            </a:r>
            <a:r>
              <a:rPr lang="en-US" altLang="zh-CN" dirty="0"/>
              <a:t>less</a:t>
            </a:r>
            <a:r>
              <a:rPr lang="zh-CN" altLang="en-US" dirty="0"/>
              <a:t> </a:t>
            </a:r>
            <a:r>
              <a:rPr lang="en-US" altLang="zh-CN" dirty="0"/>
              <a:t>interconnected.</a:t>
            </a:r>
            <a:r>
              <a:rPr lang="zh-CN" altLang="en-US" dirty="0"/>
              <a:t> </a:t>
            </a:r>
            <a:r>
              <a:rPr lang="en-US" altLang="zh-CN" dirty="0"/>
              <a:t>They</a:t>
            </a:r>
            <a:r>
              <a:rPr lang="zh-CN" altLang="en-US" dirty="0"/>
              <a:t> </a:t>
            </a:r>
            <a:r>
              <a:rPr lang="en-US" altLang="zh-CN" dirty="0"/>
              <a:t>would</a:t>
            </a:r>
            <a:r>
              <a:rPr lang="zh-CN" altLang="en-US" dirty="0"/>
              <a:t> </a:t>
            </a:r>
            <a:r>
              <a:rPr lang="en-US" altLang="zh-CN" dirty="0"/>
              <a:t>likely</a:t>
            </a:r>
            <a:r>
              <a:rPr lang="zh-CN" altLang="en-US" dirty="0"/>
              <a:t> </a:t>
            </a:r>
            <a:r>
              <a:rPr lang="en-US" altLang="zh-CN" dirty="0"/>
              <a:t>have</a:t>
            </a:r>
            <a:r>
              <a:rPr lang="zh-CN" altLang="en-US" dirty="0"/>
              <a:t> </a:t>
            </a:r>
            <a:r>
              <a:rPr lang="en-US" altLang="zh-CN" dirty="0"/>
              <a:t>had</a:t>
            </a:r>
            <a:r>
              <a:rPr lang="zh-CN" altLang="en-US" dirty="0"/>
              <a:t> </a:t>
            </a:r>
            <a:r>
              <a:rPr lang="en-US" altLang="zh-CN" dirty="0"/>
              <a:t>less</a:t>
            </a:r>
            <a:r>
              <a:rPr lang="zh-CN" altLang="en-US" dirty="0"/>
              <a:t> </a:t>
            </a:r>
            <a:r>
              <a:rPr lang="en-US" altLang="zh-CN" dirty="0" err="1"/>
              <a:t>superpriority</a:t>
            </a:r>
            <a:r>
              <a:rPr lang="zh-CN" altLang="en-US" dirty="0"/>
              <a:t> </a:t>
            </a:r>
            <a:r>
              <a:rPr lang="en-US" altLang="zh-CN" dirty="0"/>
              <a:t>debt.</a:t>
            </a:r>
            <a:r>
              <a:rPr lang="zh-CN" altLang="en-US" dirty="0"/>
              <a:t> </a:t>
            </a:r>
            <a:r>
              <a:rPr lang="en-US" altLang="zh-CN" dirty="0"/>
              <a:t>The</a:t>
            </a:r>
            <a:r>
              <a:rPr lang="zh-CN" altLang="en-US" dirty="0"/>
              <a:t> </a:t>
            </a:r>
            <a:r>
              <a:rPr lang="en-US" altLang="zh-CN" dirty="0"/>
              <a:t>financial</a:t>
            </a:r>
            <a:r>
              <a:rPr lang="zh-CN" altLang="en-US" dirty="0"/>
              <a:t> </a:t>
            </a:r>
            <a:r>
              <a:rPr lang="en-US" altLang="zh-CN" dirty="0"/>
              <a:t>system</a:t>
            </a:r>
            <a:r>
              <a:rPr lang="zh-CN" altLang="en-US" dirty="0"/>
              <a:t> </a:t>
            </a:r>
            <a:r>
              <a:rPr lang="en-US" altLang="zh-CN" dirty="0"/>
              <a:t>would</a:t>
            </a:r>
            <a:r>
              <a:rPr lang="zh-CN" altLang="en-US" dirty="0"/>
              <a:t> </a:t>
            </a:r>
            <a:r>
              <a:rPr lang="en-US" altLang="zh-CN" dirty="0"/>
              <a:t>have</a:t>
            </a:r>
            <a:r>
              <a:rPr lang="zh-CN" altLang="en-US" dirty="0"/>
              <a:t> </a:t>
            </a:r>
            <a:r>
              <a:rPr lang="en-US" altLang="zh-CN" dirty="0"/>
              <a:t>been</a:t>
            </a:r>
            <a:r>
              <a:rPr lang="zh-CN" altLang="en-US" dirty="0"/>
              <a:t> </a:t>
            </a:r>
            <a:r>
              <a:rPr lang="en-US" altLang="zh-CN" dirty="0"/>
              <a:t>more</a:t>
            </a:r>
            <a:r>
              <a:rPr lang="zh-CN" altLang="en-US" dirty="0"/>
              <a:t> </a:t>
            </a:r>
            <a:r>
              <a:rPr lang="en-US" altLang="zh-CN" dirty="0"/>
              <a:t>resilient</a:t>
            </a:r>
            <a:endParaRPr lang="en-US" dirty="0"/>
          </a:p>
        </p:txBody>
      </p:sp>
      <p:sp>
        <p:nvSpPr>
          <p:cNvPr id="4" name="Slide Number Placeholder 3"/>
          <p:cNvSpPr>
            <a:spLocks noGrp="1"/>
          </p:cNvSpPr>
          <p:nvPr>
            <p:ph type="sldNum" sz="quarter" idx="5"/>
          </p:nvPr>
        </p:nvSpPr>
        <p:spPr/>
        <p:txBody>
          <a:bodyPr/>
          <a:lstStyle/>
          <a:p>
            <a:fld id="{9E88203B-E734-E549-901A-1C92A37448FB}" type="slidenum">
              <a:rPr lang="en-US" smtClean="0"/>
              <a:t>7</a:t>
            </a:fld>
            <a:endParaRPr lang="en-US"/>
          </a:p>
        </p:txBody>
      </p:sp>
    </p:spTree>
    <p:extLst>
      <p:ext uri="{BB962C8B-B14F-4D97-AF65-F5344CB8AC3E}">
        <p14:creationId xmlns:p14="http://schemas.microsoft.com/office/powerpoint/2010/main" val="3827152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--One</a:t>
            </a:r>
            <a:r>
              <a:rPr lang="zh-CN" altLang="en-US" dirty="0"/>
              <a:t> </a:t>
            </a:r>
            <a:r>
              <a:rPr lang="en-US" altLang="zh-CN" dirty="0"/>
              <a:t>of</a:t>
            </a:r>
            <a:r>
              <a:rPr lang="zh-CN" altLang="en-US" dirty="0"/>
              <a:t> </a:t>
            </a:r>
            <a:r>
              <a:rPr lang="en-US" altLang="zh-CN" dirty="0"/>
              <a:t>the</a:t>
            </a:r>
            <a:r>
              <a:rPr lang="zh-CN" altLang="en-US" dirty="0"/>
              <a:t> </a:t>
            </a:r>
            <a:r>
              <a:rPr lang="en-US" altLang="zh-CN" dirty="0"/>
              <a:t>biggest</a:t>
            </a:r>
            <a:r>
              <a:rPr lang="zh-CN" altLang="en-US" dirty="0"/>
              <a:t> </a:t>
            </a:r>
            <a:r>
              <a:rPr lang="en-US" altLang="zh-CN" dirty="0"/>
              <a:t>negative</a:t>
            </a:r>
            <a:r>
              <a:rPr lang="zh-CN" altLang="en-US" dirty="0"/>
              <a:t> </a:t>
            </a:r>
            <a:r>
              <a:rPr lang="en-US" altLang="zh-CN" dirty="0"/>
              <a:t>impacts</a:t>
            </a:r>
            <a:r>
              <a:rPr lang="zh-CN" altLang="en-US" dirty="0"/>
              <a:t> </a:t>
            </a:r>
            <a:r>
              <a:rPr lang="en-US" altLang="zh-CN" dirty="0"/>
              <a:t>of</a:t>
            </a:r>
            <a:r>
              <a:rPr lang="zh-CN" altLang="en-US" dirty="0"/>
              <a:t> </a:t>
            </a:r>
            <a:r>
              <a:rPr lang="en-US" altLang="zh-CN" dirty="0"/>
              <a:t>the</a:t>
            </a:r>
            <a:r>
              <a:rPr lang="zh-CN" altLang="en-US" dirty="0"/>
              <a:t> </a:t>
            </a:r>
            <a:r>
              <a:rPr lang="en-US" altLang="zh-CN" dirty="0" err="1"/>
              <a:t>superpriority</a:t>
            </a:r>
            <a:r>
              <a:rPr lang="zh-CN" altLang="en-US" dirty="0"/>
              <a:t> </a:t>
            </a:r>
            <a:r>
              <a:rPr lang="en-US" altLang="zh-CN" dirty="0"/>
              <a:t>is</a:t>
            </a:r>
            <a:r>
              <a:rPr lang="zh-CN" altLang="en-US" dirty="0"/>
              <a:t> </a:t>
            </a:r>
            <a:r>
              <a:rPr lang="en-US" altLang="zh-CN" dirty="0"/>
              <a:t>that</a:t>
            </a:r>
            <a:r>
              <a:rPr lang="zh-CN" altLang="en-US" dirty="0"/>
              <a:t> </a:t>
            </a:r>
            <a:r>
              <a:rPr lang="en-US" altLang="zh-CN" dirty="0"/>
              <a:t>it</a:t>
            </a:r>
            <a:r>
              <a:rPr lang="zh-CN" altLang="en-US" dirty="0"/>
              <a:t> </a:t>
            </a:r>
            <a:r>
              <a:rPr lang="en-US" altLang="zh-CN" dirty="0"/>
              <a:t>reduces</a:t>
            </a:r>
            <a:r>
              <a:rPr lang="zh-CN" altLang="en-US" dirty="0"/>
              <a:t> </a:t>
            </a:r>
            <a:r>
              <a:rPr lang="en-US" altLang="zh-CN" dirty="0"/>
              <a:t>the</a:t>
            </a:r>
            <a:r>
              <a:rPr lang="zh-CN" altLang="en-US" dirty="0"/>
              <a:t> </a:t>
            </a:r>
            <a:r>
              <a:rPr lang="en-US" altLang="zh-CN" dirty="0"/>
              <a:t>incentives</a:t>
            </a:r>
            <a:r>
              <a:rPr lang="zh-CN" altLang="en-US" dirty="0"/>
              <a:t> </a:t>
            </a:r>
            <a:r>
              <a:rPr lang="en-US" altLang="zh-CN" dirty="0"/>
              <a:t>of</a:t>
            </a:r>
            <a:r>
              <a:rPr lang="zh-CN" altLang="en-US" dirty="0"/>
              <a:t> </a:t>
            </a:r>
            <a:r>
              <a:rPr lang="en-US" altLang="zh-CN" dirty="0"/>
              <a:t>counterparties</a:t>
            </a:r>
            <a:r>
              <a:rPr lang="zh-CN" altLang="en-US" dirty="0"/>
              <a:t> </a:t>
            </a:r>
            <a:r>
              <a:rPr lang="en-US" altLang="zh-CN" dirty="0"/>
              <a:t>to</a:t>
            </a:r>
            <a:r>
              <a:rPr lang="zh-CN" altLang="en-US" dirty="0"/>
              <a:t> </a:t>
            </a:r>
            <a:r>
              <a:rPr lang="en-US" altLang="zh-CN" dirty="0"/>
              <a:t>maintain</a:t>
            </a:r>
            <a:r>
              <a:rPr lang="zh-CN" altLang="en-US" dirty="0"/>
              <a:t> </a:t>
            </a:r>
            <a:r>
              <a:rPr lang="en-US" altLang="zh-CN" dirty="0"/>
              <a:t>market</a:t>
            </a:r>
            <a:r>
              <a:rPr lang="zh-CN" altLang="en-US" dirty="0"/>
              <a:t> </a:t>
            </a:r>
            <a:r>
              <a:rPr lang="en-US" altLang="zh-CN" dirty="0"/>
              <a:t>discipline</a:t>
            </a:r>
          </a:p>
          <a:p>
            <a:r>
              <a:rPr lang="en-US" altLang="zh-CN" dirty="0"/>
              <a:t>--The</a:t>
            </a:r>
            <a:r>
              <a:rPr lang="zh-CN" altLang="en-US" dirty="0"/>
              <a:t> </a:t>
            </a:r>
            <a:r>
              <a:rPr lang="en-US" altLang="zh-CN" dirty="0" err="1"/>
              <a:t>superprioritiy</a:t>
            </a:r>
            <a:r>
              <a:rPr lang="zh-CN" altLang="en-US" dirty="0"/>
              <a:t> </a:t>
            </a:r>
            <a:r>
              <a:rPr lang="en-US" altLang="zh-CN" dirty="0"/>
              <a:t>need</a:t>
            </a:r>
            <a:r>
              <a:rPr lang="zh-CN" altLang="en-US" dirty="0"/>
              <a:t> </a:t>
            </a:r>
            <a:r>
              <a:rPr lang="en-US" altLang="zh-CN" dirty="0"/>
              <a:t>to</a:t>
            </a:r>
            <a:r>
              <a:rPr lang="zh-CN" altLang="en-US" dirty="0"/>
              <a:t> </a:t>
            </a:r>
            <a:r>
              <a:rPr lang="en-US" altLang="zh-CN" dirty="0"/>
              <a:t>be</a:t>
            </a:r>
            <a:r>
              <a:rPr lang="zh-CN" altLang="en-US" dirty="0"/>
              <a:t> </a:t>
            </a:r>
            <a:r>
              <a:rPr lang="en-US" altLang="zh-CN" dirty="0"/>
              <a:t>evaluated</a:t>
            </a:r>
            <a:r>
              <a:rPr lang="zh-CN" altLang="en-US" dirty="0"/>
              <a:t> </a:t>
            </a:r>
            <a:r>
              <a:rPr lang="en-US" altLang="zh-CN" dirty="0"/>
              <a:t>for</a:t>
            </a:r>
            <a:r>
              <a:rPr lang="zh-CN" altLang="en-US" dirty="0"/>
              <a:t> </a:t>
            </a:r>
            <a:r>
              <a:rPr lang="en-US" altLang="zh-CN" dirty="0"/>
              <a:t>2</a:t>
            </a:r>
            <a:r>
              <a:rPr lang="zh-CN" altLang="en-US" dirty="0"/>
              <a:t> </a:t>
            </a:r>
            <a:r>
              <a:rPr lang="en-US" altLang="zh-CN" dirty="0"/>
              <a:t>different</a:t>
            </a:r>
            <a:r>
              <a:rPr lang="zh-CN" altLang="en-US" dirty="0"/>
              <a:t> </a:t>
            </a:r>
            <a:r>
              <a:rPr lang="en-US" altLang="zh-CN" dirty="0"/>
              <a:t>times:</a:t>
            </a:r>
            <a:r>
              <a:rPr lang="zh-CN" altLang="en-US" dirty="0"/>
              <a:t> </a:t>
            </a:r>
            <a:r>
              <a:rPr lang="en-US" altLang="zh-CN" dirty="0"/>
              <a:t>1.</a:t>
            </a:r>
            <a:r>
              <a:rPr lang="zh-CN" altLang="en-US" dirty="0"/>
              <a:t> </a:t>
            </a:r>
            <a:r>
              <a:rPr lang="en-US" altLang="zh-CN" dirty="0"/>
              <a:t>SP’s</a:t>
            </a:r>
            <a:r>
              <a:rPr lang="zh-CN" altLang="en-US" dirty="0"/>
              <a:t> </a:t>
            </a:r>
            <a:r>
              <a:rPr lang="en-US" altLang="zh-CN" dirty="0"/>
              <a:t>impact</a:t>
            </a:r>
            <a:r>
              <a:rPr lang="zh-CN" altLang="en-US" dirty="0"/>
              <a:t> </a:t>
            </a:r>
            <a:r>
              <a:rPr lang="en-US" altLang="zh-CN" dirty="0"/>
              <a:t>when</a:t>
            </a:r>
            <a:r>
              <a:rPr lang="zh-CN" altLang="en-US" dirty="0"/>
              <a:t> </a:t>
            </a:r>
            <a:r>
              <a:rPr lang="en-US" altLang="zh-CN" dirty="0"/>
              <a:t>the</a:t>
            </a:r>
            <a:r>
              <a:rPr lang="zh-CN" altLang="en-US" dirty="0"/>
              <a:t> </a:t>
            </a:r>
            <a:r>
              <a:rPr lang="en-US" altLang="zh-CN" dirty="0"/>
              <a:t>system</a:t>
            </a:r>
            <a:r>
              <a:rPr lang="zh-CN" altLang="en-US" dirty="0"/>
              <a:t> </a:t>
            </a:r>
            <a:r>
              <a:rPr lang="en-US" altLang="zh-CN" dirty="0"/>
              <a:t>is</a:t>
            </a:r>
            <a:r>
              <a:rPr lang="zh-CN" altLang="en-US" dirty="0"/>
              <a:t> </a:t>
            </a:r>
            <a:r>
              <a:rPr lang="en-US" altLang="zh-CN" dirty="0"/>
              <a:t>suffering</a:t>
            </a:r>
            <a:r>
              <a:rPr lang="zh-CN" altLang="en-US" dirty="0"/>
              <a:t> </a:t>
            </a:r>
            <a:r>
              <a:rPr lang="en-US" altLang="zh-CN" dirty="0"/>
              <a:t>an</a:t>
            </a:r>
            <a:r>
              <a:rPr lang="zh-CN" altLang="en-US" dirty="0"/>
              <a:t> </a:t>
            </a:r>
            <a:r>
              <a:rPr lang="en-US" altLang="zh-CN" dirty="0"/>
              <a:t>ongoing</a:t>
            </a:r>
            <a:r>
              <a:rPr lang="zh-CN" altLang="en-US" dirty="0"/>
              <a:t> </a:t>
            </a:r>
            <a:r>
              <a:rPr lang="en-US" altLang="zh-CN" dirty="0"/>
              <a:t>crisis</a:t>
            </a:r>
            <a:r>
              <a:rPr lang="zh-CN" altLang="en-US" dirty="0"/>
              <a:t> </a:t>
            </a:r>
            <a:r>
              <a:rPr lang="en-US" altLang="zh-CN" dirty="0"/>
              <a:t>(make</a:t>
            </a:r>
            <a:r>
              <a:rPr lang="zh-CN" altLang="en-US" dirty="0"/>
              <a:t> </a:t>
            </a:r>
            <a:r>
              <a:rPr lang="en-US" altLang="zh-CN" dirty="0"/>
              <a:t>it</a:t>
            </a:r>
            <a:r>
              <a:rPr lang="zh-CN" altLang="en-US" dirty="0"/>
              <a:t> </a:t>
            </a:r>
            <a:r>
              <a:rPr lang="en-US" altLang="zh-CN" dirty="0"/>
              <a:t>better</a:t>
            </a:r>
            <a:r>
              <a:rPr lang="zh-CN" altLang="en-US" dirty="0"/>
              <a:t> </a:t>
            </a:r>
            <a:r>
              <a:rPr lang="en-US" altLang="zh-CN" dirty="0"/>
              <a:t>or</a:t>
            </a:r>
            <a:r>
              <a:rPr lang="zh-CN" altLang="en-US" dirty="0"/>
              <a:t> </a:t>
            </a:r>
            <a:r>
              <a:rPr lang="en-US" altLang="zh-CN" dirty="0"/>
              <a:t>worse?);</a:t>
            </a:r>
            <a:r>
              <a:rPr lang="zh-CN" altLang="en-US" dirty="0"/>
              <a:t> </a:t>
            </a:r>
            <a:r>
              <a:rPr lang="en-US" altLang="zh-CN" dirty="0"/>
              <a:t>2.</a:t>
            </a:r>
            <a:r>
              <a:rPr lang="zh-CN" altLang="en-US" dirty="0"/>
              <a:t> </a:t>
            </a:r>
            <a:r>
              <a:rPr lang="en-US" altLang="zh-CN" dirty="0"/>
              <a:t>evaluate</a:t>
            </a:r>
            <a:r>
              <a:rPr lang="zh-CN" altLang="en-US" dirty="0"/>
              <a:t> </a:t>
            </a:r>
            <a:r>
              <a:rPr lang="en-US" altLang="zh-CN" dirty="0"/>
              <a:t>its</a:t>
            </a:r>
            <a:r>
              <a:rPr lang="zh-CN" altLang="en-US" dirty="0"/>
              <a:t> </a:t>
            </a:r>
            <a:r>
              <a:rPr lang="en-US" altLang="zh-CN" dirty="0"/>
              <a:t>impact</a:t>
            </a:r>
            <a:r>
              <a:rPr lang="zh-CN" altLang="en-US" dirty="0"/>
              <a:t> </a:t>
            </a:r>
            <a:r>
              <a:rPr lang="en-US" altLang="zh-CN" dirty="0"/>
              <a:t>in</a:t>
            </a:r>
            <a:r>
              <a:rPr lang="zh-CN" altLang="en-US" dirty="0"/>
              <a:t> </a:t>
            </a:r>
            <a:r>
              <a:rPr lang="en-US" altLang="zh-CN" dirty="0"/>
              <a:t>the</a:t>
            </a:r>
            <a:r>
              <a:rPr lang="zh-CN" altLang="en-US" dirty="0"/>
              <a:t> </a:t>
            </a:r>
            <a:r>
              <a:rPr lang="en-US" altLang="zh-CN" dirty="0"/>
              <a:t>years</a:t>
            </a:r>
            <a:r>
              <a:rPr lang="zh-CN" altLang="en-US" dirty="0"/>
              <a:t> </a:t>
            </a:r>
            <a:r>
              <a:rPr lang="en-US" altLang="zh-CN" dirty="0"/>
              <a:t>before</a:t>
            </a:r>
            <a:r>
              <a:rPr lang="zh-CN" altLang="en-US" dirty="0"/>
              <a:t> </a:t>
            </a:r>
            <a:r>
              <a:rPr lang="en-US" altLang="zh-CN" dirty="0"/>
              <a:t>a</a:t>
            </a:r>
            <a:r>
              <a:rPr lang="zh-CN" altLang="en-US" dirty="0"/>
              <a:t> </a:t>
            </a:r>
            <a:r>
              <a:rPr lang="en-US" altLang="zh-CN" dirty="0"/>
              <a:t>financial</a:t>
            </a:r>
            <a:r>
              <a:rPr lang="zh-CN" altLang="en-US" dirty="0"/>
              <a:t> </a:t>
            </a:r>
            <a:r>
              <a:rPr lang="en-US" altLang="zh-CN" dirty="0"/>
              <a:t>crisis,</a:t>
            </a:r>
            <a:r>
              <a:rPr lang="zh-CN" altLang="en-US" dirty="0"/>
              <a:t> </a:t>
            </a:r>
            <a:r>
              <a:rPr lang="en-US" altLang="zh-CN" dirty="0"/>
              <a:t>when</a:t>
            </a:r>
            <a:r>
              <a:rPr lang="zh-CN" altLang="en-US" dirty="0"/>
              <a:t> </a:t>
            </a:r>
            <a:r>
              <a:rPr lang="en-US" altLang="zh-CN" dirty="0"/>
              <a:t>it</a:t>
            </a:r>
            <a:r>
              <a:rPr lang="zh-CN" altLang="en-US" dirty="0"/>
              <a:t> </a:t>
            </a:r>
            <a:r>
              <a:rPr lang="en-US" altLang="zh-CN" dirty="0"/>
              <a:t>can</a:t>
            </a:r>
            <a:r>
              <a:rPr lang="zh-CN" altLang="en-US" dirty="0"/>
              <a:t> </a:t>
            </a:r>
            <a:r>
              <a:rPr lang="en-US" altLang="zh-CN" dirty="0"/>
              <a:t>sap</a:t>
            </a:r>
            <a:r>
              <a:rPr lang="zh-CN" altLang="en-US" dirty="0"/>
              <a:t> </a:t>
            </a:r>
            <a:r>
              <a:rPr lang="en-US" altLang="zh-CN" dirty="0"/>
              <a:t>market</a:t>
            </a:r>
            <a:r>
              <a:rPr lang="zh-CN" altLang="en-US" dirty="0"/>
              <a:t> </a:t>
            </a:r>
            <a:r>
              <a:rPr lang="en-US" altLang="zh-CN" dirty="0"/>
              <a:t>discipline</a:t>
            </a:r>
            <a:r>
              <a:rPr lang="zh-CN" altLang="en-US" dirty="0"/>
              <a:t> </a:t>
            </a:r>
            <a:r>
              <a:rPr lang="en-US" altLang="zh-CN" dirty="0"/>
              <a:t>and</a:t>
            </a:r>
            <a:r>
              <a:rPr lang="zh-CN" altLang="en-US" dirty="0"/>
              <a:t> </a:t>
            </a:r>
            <a:r>
              <a:rPr lang="en-US" altLang="zh-CN" dirty="0"/>
              <a:t>thereby</a:t>
            </a:r>
            <a:r>
              <a:rPr lang="zh-CN" altLang="en-US" dirty="0"/>
              <a:t> </a:t>
            </a:r>
            <a:r>
              <a:rPr lang="en-US" altLang="zh-CN" dirty="0"/>
              <a:t>increase</a:t>
            </a:r>
            <a:r>
              <a:rPr lang="zh-CN" altLang="en-US" dirty="0"/>
              <a:t> </a:t>
            </a:r>
            <a:r>
              <a:rPr lang="en-US" altLang="zh-CN" dirty="0"/>
              <a:t>the</a:t>
            </a:r>
            <a:r>
              <a:rPr lang="zh-CN" altLang="en-US" dirty="0"/>
              <a:t> </a:t>
            </a:r>
            <a:r>
              <a:rPr lang="en-US" altLang="zh-CN" dirty="0"/>
              <a:t>chance</a:t>
            </a:r>
            <a:r>
              <a:rPr lang="zh-CN" altLang="en-US" dirty="0"/>
              <a:t> </a:t>
            </a:r>
            <a:r>
              <a:rPr lang="en-US" altLang="zh-CN" dirty="0"/>
              <a:t>that</a:t>
            </a:r>
            <a:r>
              <a:rPr lang="zh-CN" altLang="en-US" dirty="0"/>
              <a:t> </a:t>
            </a:r>
            <a:r>
              <a:rPr lang="en-US" altLang="zh-CN" dirty="0"/>
              <a:t>a</a:t>
            </a:r>
            <a:r>
              <a:rPr lang="zh-CN" altLang="en-US" dirty="0"/>
              <a:t> </a:t>
            </a:r>
            <a:r>
              <a:rPr lang="en-US" altLang="zh-CN" dirty="0"/>
              <a:t>financial</a:t>
            </a:r>
            <a:r>
              <a:rPr lang="zh-CN" altLang="en-US" dirty="0"/>
              <a:t> </a:t>
            </a:r>
            <a:r>
              <a:rPr lang="en-US" altLang="zh-CN" dirty="0"/>
              <a:t>crisis</a:t>
            </a:r>
            <a:r>
              <a:rPr lang="zh-CN" altLang="en-US" dirty="0"/>
              <a:t> </a:t>
            </a:r>
            <a:r>
              <a:rPr lang="en-US" altLang="zh-CN" dirty="0"/>
              <a:t>occurs</a:t>
            </a:r>
          </a:p>
          <a:p>
            <a:r>
              <a:rPr lang="en-US" altLang="zh-CN" dirty="0"/>
              <a:t>--</a:t>
            </a:r>
            <a:r>
              <a:rPr lang="zh-CN" altLang="en-US" dirty="0"/>
              <a:t> </a:t>
            </a:r>
            <a:r>
              <a:rPr lang="en-US" altLang="zh-CN" dirty="0"/>
              <a:t>Mainly</a:t>
            </a:r>
            <a:r>
              <a:rPr lang="zh-CN" altLang="en-US" dirty="0"/>
              <a:t> </a:t>
            </a:r>
            <a:r>
              <a:rPr lang="en-US" altLang="zh-CN" dirty="0"/>
              <a:t>talk</a:t>
            </a:r>
            <a:r>
              <a:rPr lang="zh-CN" altLang="en-US" dirty="0"/>
              <a:t> </a:t>
            </a:r>
            <a:r>
              <a:rPr lang="en-US" altLang="zh-CN" dirty="0"/>
              <a:t>about</a:t>
            </a:r>
            <a:r>
              <a:rPr lang="zh-CN" altLang="en-US" dirty="0"/>
              <a:t> </a:t>
            </a:r>
            <a:r>
              <a:rPr lang="en-US" altLang="zh-CN" dirty="0"/>
              <a:t>2</a:t>
            </a:r>
            <a:r>
              <a:rPr lang="en-US" altLang="zh-CN" baseline="30000" dirty="0"/>
              <a:t>nd</a:t>
            </a:r>
            <a:r>
              <a:rPr lang="zh-CN" altLang="en-US" dirty="0"/>
              <a:t> </a:t>
            </a:r>
            <a:r>
              <a:rPr lang="en-US" altLang="zh-CN" dirty="0"/>
              <a:t>part.</a:t>
            </a:r>
            <a:r>
              <a:rPr lang="zh-CN" altLang="en-US" dirty="0"/>
              <a:t> </a:t>
            </a:r>
            <a:r>
              <a:rPr lang="en-US" altLang="zh-CN" dirty="0"/>
              <a:t>Now</a:t>
            </a:r>
            <a:r>
              <a:rPr lang="zh-CN" altLang="en-US" dirty="0"/>
              <a:t> </a:t>
            </a:r>
            <a:r>
              <a:rPr lang="en-US" altLang="zh-CN" dirty="0"/>
              <a:t>I</a:t>
            </a:r>
            <a:r>
              <a:rPr lang="zh-CN" altLang="en-US" dirty="0"/>
              <a:t> </a:t>
            </a:r>
            <a:r>
              <a:rPr lang="en-US" altLang="zh-CN" dirty="0"/>
              <a:t>am</a:t>
            </a:r>
            <a:r>
              <a:rPr lang="zh-CN" altLang="en-US" dirty="0"/>
              <a:t> </a:t>
            </a:r>
            <a:r>
              <a:rPr lang="en-US" altLang="zh-CN" dirty="0"/>
              <a:t>going</a:t>
            </a:r>
            <a:r>
              <a:rPr lang="zh-CN" altLang="en-US" dirty="0"/>
              <a:t> </a:t>
            </a:r>
            <a:r>
              <a:rPr lang="en-US" altLang="zh-CN" dirty="0"/>
              <a:t>to</a:t>
            </a:r>
            <a:r>
              <a:rPr lang="zh-CN" altLang="en-US" dirty="0"/>
              <a:t> </a:t>
            </a:r>
            <a:r>
              <a:rPr lang="en-US" altLang="zh-CN" dirty="0"/>
              <a:t>talk</a:t>
            </a:r>
            <a:r>
              <a:rPr lang="zh-CN" altLang="en-US" dirty="0"/>
              <a:t> </a:t>
            </a:r>
            <a:r>
              <a:rPr lang="en-US" altLang="zh-CN" dirty="0"/>
              <a:t>about</a:t>
            </a:r>
            <a:r>
              <a:rPr lang="zh-CN" altLang="en-US" dirty="0"/>
              <a:t> </a:t>
            </a:r>
            <a:r>
              <a:rPr lang="en-US" altLang="zh-CN" dirty="0"/>
              <a:t>why</a:t>
            </a:r>
            <a:r>
              <a:rPr lang="zh-CN" altLang="en-US" dirty="0"/>
              <a:t> </a:t>
            </a:r>
            <a:r>
              <a:rPr lang="en-US" altLang="zh-CN" dirty="0"/>
              <a:t>market</a:t>
            </a:r>
            <a:r>
              <a:rPr lang="zh-CN" altLang="en-US" dirty="0"/>
              <a:t> </a:t>
            </a:r>
            <a:r>
              <a:rPr lang="en-US" altLang="zh-CN" dirty="0"/>
              <a:t>discipline</a:t>
            </a:r>
            <a:r>
              <a:rPr lang="zh-CN" altLang="en-US" dirty="0"/>
              <a:t> </a:t>
            </a:r>
            <a:r>
              <a:rPr lang="en-US" altLang="zh-CN" dirty="0"/>
              <a:t>was</a:t>
            </a:r>
            <a:r>
              <a:rPr lang="zh-CN" altLang="en-US" dirty="0"/>
              <a:t> </a:t>
            </a:r>
            <a:r>
              <a:rPr lang="en-US" altLang="zh-CN" dirty="0"/>
              <a:t>weakened</a:t>
            </a:r>
            <a:r>
              <a:rPr lang="zh-CN" altLang="en-US" dirty="0"/>
              <a:t> </a:t>
            </a:r>
            <a:r>
              <a:rPr lang="en-US" altLang="zh-CN" dirty="0"/>
              <a:t>prior</a:t>
            </a:r>
            <a:r>
              <a:rPr lang="zh-CN" altLang="en-US" dirty="0"/>
              <a:t> </a:t>
            </a:r>
            <a:r>
              <a:rPr lang="en-US" altLang="zh-CN" dirty="0"/>
              <a:t>to</a:t>
            </a:r>
            <a:r>
              <a:rPr lang="zh-CN" altLang="en-US" dirty="0"/>
              <a:t> </a:t>
            </a:r>
            <a:r>
              <a:rPr lang="en-US" altLang="zh-CN" dirty="0"/>
              <a:t>the</a:t>
            </a:r>
            <a:r>
              <a:rPr lang="zh-CN" altLang="en-US" dirty="0"/>
              <a:t> </a:t>
            </a:r>
            <a:r>
              <a:rPr lang="en-US" altLang="zh-CN" dirty="0"/>
              <a:t>financial</a:t>
            </a:r>
            <a:r>
              <a:rPr lang="zh-CN" altLang="en-US" dirty="0"/>
              <a:t> </a:t>
            </a:r>
            <a:r>
              <a:rPr lang="en-US" altLang="zh-CN" dirty="0"/>
              <a:t>crisis</a:t>
            </a:r>
          </a:p>
          <a:p>
            <a:r>
              <a:rPr lang="en-US" altLang="zh-CN" dirty="0"/>
              <a:t>--Stronger</a:t>
            </a:r>
            <a:r>
              <a:rPr lang="zh-CN" altLang="en-US" dirty="0"/>
              <a:t> </a:t>
            </a:r>
            <a:r>
              <a:rPr lang="en-US" altLang="zh-CN" dirty="0"/>
              <a:t>counterparties</a:t>
            </a:r>
            <a:r>
              <a:rPr lang="zh-CN" altLang="en-US" dirty="0"/>
              <a:t> </a:t>
            </a:r>
            <a:r>
              <a:rPr lang="en-US" altLang="zh-CN" dirty="0"/>
              <a:t>know</a:t>
            </a:r>
            <a:r>
              <a:rPr lang="zh-CN" altLang="en-US" dirty="0"/>
              <a:t> </a:t>
            </a:r>
            <a:r>
              <a:rPr lang="en-US" altLang="zh-CN" dirty="0"/>
              <a:t>that</a:t>
            </a:r>
            <a:r>
              <a:rPr lang="zh-CN" altLang="en-US" dirty="0"/>
              <a:t> </a:t>
            </a:r>
            <a:r>
              <a:rPr lang="en-US" altLang="zh-CN" dirty="0"/>
              <a:t>they</a:t>
            </a:r>
            <a:r>
              <a:rPr lang="zh-CN" altLang="en-US" dirty="0"/>
              <a:t> </a:t>
            </a:r>
            <a:r>
              <a:rPr lang="en-US" altLang="zh-CN" dirty="0"/>
              <a:t>will</a:t>
            </a:r>
            <a:r>
              <a:rPr lang="zh-CN" altLang="en-US" dirty="0"/>
              <a:t> </a:t>
            </a:r>
            <a:r>
              <a:rPr lang="en-US" altLang="zh-CN" dirty="0"/>
              <a:t>be</a:t>
            </a:r>
            <a:r>
              <a:rPr lang="zh-CN" altLang="en-US" dirty="0"/>
              <a:t> </a:t>
            </a:r>
            <a:r>
              <a:rPr lang="en-US" altLang="zh-CN" dirty="0"/>
              <a:t>paid</a:t>
            </a:r>
            <a:r>
              <a:rPr lang="zh-CN" altLang="en-US" dirty="0"/>
              <a:t> </a:t>
            </a:r>
            <a:r>
              <a:rPr lang="en-US" altLang="zh-CN" dirty="0"/>
              <a:t>even</a:t>
            </a:r>
            <a:r>
              <a:rPr lang="zh-CN" altLang="en-US" dirty="0"/>
              <a:t> </a:t>
            </a:r>
            <a:r>
              <a:rPr lang="en-US" altLang="zh-CN" dirty="0"/>
              <a:t>if</a:t>
            </a:r>
            <a:r>
              <a:rPr lang="zh-CN" altLang="en-US" dirty="0"/>
              <a:t> </a:t>
            </a:r>
            <a:r>
              <a:rPr lang="en-US" altLang="zh-CN" dirty="0"/>
              <a:t>their</a:t>
            </a:r>
            <a:r>
              <a:rPr lang="zh-CN" altLang="en-US" dirty="0"/>
              <a:t> </a:t>
            </a:r>
            <a:r>
              <a:rPr lang="en-US" altLang="zh-CN" dirty="0"/>
              <a:t>derivatives</a:t>
            </a:r>
            <a:r>
              <a:rPr lang="zh-CN" altLang="en-US" dirty="0"/>
              <a:t> </a:t>
            </a:r>
            <a:r>
              <a:rPr lang="en-US" altLang="zh-CN" dirty="0"/>
              <a:t>or</a:t>
            </a:r>
            <a:r>
              <a:rPr lang="zh-CN" altLang="en-US" dirty="0"/>
              <a:t> </a:t>
            </a:r>
            <a:r>
              <a:rPr lang="en-US" altLang="zh-CN" dirty="0"/>
              <a:t>repo</a:t>
            </a:r>
            <a:r>
              <a:rPr lang="zh-CN" altLang="en-US" dirty="0"/>
              <a:t> </a:t>
            </a:r>
            <a:r>
              <a:rPr lang="en-US" altLang="zh-CN" dirty="0"/>
              <a:t>counterparty</a:t>
            </a:r>
            <a:r>
              <a:rPr lang="zh-CN" altLang="en-US" dirty="0"/>
              <a:t> </a:t>
            </a:r>
            <a:r>
              <a:rPr lang="en-US" altLang="zh-CN" dirty="0"/>
              <a:t>fails</a:t>
            </a:r>
          </a:p>
          <a:p>
            <a:r>
              <a:rPr lang="en-US" altLang="zh-CN" dirty="0"/>
              <a:t>--</a:t>
            </a:r>
            <a:r>
              <a:rPr lang="zh-CN" altLang="en-US" dirty="0"/>
              <a:t> </a:t>
            </a:r>
            <a:r>
              <a:rPr lang="en-US" altLang="zh-CN" dirty="0"/>
              <a:t>Commercial</a:t>
            </a:r>
            <a:r>
              <a:rPr lang="zh-CN" altLang="en-US" dirty="0"/>
              <a:t> </a:t>
            </a:r>
            <a:r>
              <a:rPr lang="en-US" altLang="zh-CN" dirty="0"/>
              <a:t>paper:</a:t>
            </a:r>
            <a:r>
              <a:rPr lang="zh-CN" altLang="en-US" dirty="0"/>
              <a:t> </a:t>
            </a:r>
            <a:r>
              <a:rPr lang="en-US" altLang="zh-CN" dirty="0"/>
              <a:t>investors,</a:t>
            </a:r>
            <a:r>
              <a:rPr lang="zh-CN" altLang="en-US" dirty="0"/>
              <a:t> </a:t>
            </a:r>
            <a:r>
              <a:rPr lang="en-US" altLang="zh-CN" dirty="0"/>
              <a:t>especially</a:t>
            </a:r>
            <a:r>
              <a:rPr lang="zh-CN" altLang="en-US" dirty="0"/>
              <a:t> </a:t>
            </a:r>
            <a:r>
              <a:rPr lang="en-US" altLang="zh-CN" dirty="0"/>
              <a:t>mixed</a:t>
            </a:r>
            <a:r>
              <a:rPr lang="zh-CN" altLang="en-US" dirty="0"/>
              <a:t> </a:t>
            </a:r>
            <a:r>
              <a:rPr lang="en-US" altLang="zh-CN" dirty="0"/>
              <a:t>investors</a:t>
            </a:r>
            <a:r>
              <a:rPr lang="zh-CN" altLang="en-US" dirty="0"/>
              <a:t> </a:t>
            </a:r>
            <a:r>
              <a:rPr lang="en-US" altLang="zh-CN" dirty="0"/>
              <a:t>who</a:t>
            </a:r>
            <a:r>
              <a:rPr lang="zh-CN" altLang="en-US" dirty="0"/>
              <a:t> </a:t>
            </a:r>
            <a:r>
              <a:rPr lang="en-US" altLang="zh-CN" dirty="0"/>
              <a:t>buy</a:t>
            </a:r>
            <a:r>
              <a:rPr lang="zh-CN" altLang="en-US" dirty="0"/>
              <a:t> </a:t>
            </a:r>
            <a:r>
              <a:rPr lang="en-US" altLang="zh-CN" dirty="0"/>
              <a:t>both</a:t>
            </a:r>
            <a:r>
              <a:rPr lang="zh-CN" altLang="en-US" dirty="0"/>
              <a:t> </a:t>
            </a:r>
            <a:r>
              <a:rPr lang="en-US" altLang="zh-CN" dirty="0"/>
              <a:t>repo</a:t>
            </a:r>
            <a:r>
              <a:rPr lang="zh-CN" altLang="en-US" dirty="0"/>
              <a:t> </a:t>
            </a:r>
            <a:r>
              <a:rPr lang="en-US" altLang="zh-CN" dirty="0"/>
              <a:t>and</a:t>
            </a:r>
            <a:r>
              <a:rPr lang="zh-CN" altLang="en-US" dirty="0"/>
              <a:t> </a:t>
            </a:r>
            <a:r>
              <a:rPr lang="en-US" altLang="zh-CN" dirty="0"/>
              <a:t>commercial</a:t>
            </a:r>
            <a:r>
              <a:rPr lang="zh-CN" altLang="en-US" dirty="0"/>
              <a:t> </a:t>
            </a:r>
            <a:r>
              <a:rPr lang="en-US" altLang="zh-CN" dirty="0"/>
              <a:t>paper,</a:t>
            </a:r>
            <a:r>
              <a:rPr lang="zh-CN" altLang="en-US" dirty="0"/>
              <a:t> </a:t>
            </a:r>
            <a:r>
              <a:rPr lang="en-US" altLang="zh-CN" dirty="0"/>
              <a:t>do</a:t>
            </a:r>
            <a:r>
              <a:rPr lang="zh-CN" altLang="en-US" dirty="0"/>
              <a:t> </a:t>
            </a:r>
            <a:r>
              <a:rPr lang="en-US" altLang="zh-CN" dirty="0"/>
              <a:t>not</a:t>
            </a:r>
            <a:r>
              <a:rPr lang="zh-CN" altLang="en-US" dirty="0"/>
              <a:t> </a:t>
            </a:r>
            <a:r>
              <a:rPr lang="en-US" altLang="zh-CN" dirty="0"/>
              <a:t>always</a:t>
            </a:r>
            <a:r>
              <a:rPr lang="zh-CN" altLang="en-US" dirty="0"/>
              <a:t> </a:t>
            </a:r>
            <a:r>
              <a:rPr lang="en-US" altLang="zh-CN" dirty="0"/>
              <a:t>sharply</a:t>
            </a:r>
            <a:r>
              <a:rPr lang="zh-CN" altLang="en-US" dirty="0"/>
              <a:t> </a:t>
            </a:r>
            <a:r>
              <a:rPr lang="en-US" altLang="zh-CN" dirty="0"/>
              <a:t>sort</a:t>
            </a:r>
            <a:r>
              <a:rPr lang="zh-CN" altLang="en-US" dirty="0"/>
              <a:t> </a:t>
            </a:r>
            <a:r>
              <a:rPr lang="en-US" altLang="zh-CN" dirty="0"/>
              <a:t>out</a:t>
            </a:r>
            <a:r>
              <a:rPr lang="zh-CN" altLang="en-US" dirty="0"/>
              <a:t> </a:t>
            </a:r>
            <a:r>
              <a:rPr lang="en-US" altLang="zh-CN" dirty="0"/>
              <a:t>counterparty</a:t>
            </a:r>
            <a:r>
              <a:rPr lang="zh-CN" altLang="en-US" dirty="0"/>
              <a:t> </a:t>
            </a:r>
            <a:r>
              <a:rPr lang="en-US" altLang="zh-CN" dirty="0"/>
              <a:t>risk</a:t>
            </a:r>
            <a:r>
              <a:rPr lang="zh-CN" altLang="en-US" dirty="0"/>
              <a:t> </a:t>
            </a:r>
            <a:r>
              <a:rPr lang="en-US" altLang="zh-CN" dirty="0"/>
              <a:t>from</a:t>
            </a:r>
            <a:r>
              <a:rPr lang="zh-CN" altLang="en-US" dirty="0"/>
              <a:t> </a:t>
            </a:r>
            <a:r>
              <a:rPr lang="en-US" altLang="zh-CN" dirty="0"/>
              <a:t>collateral</a:t>
            </a:r>
            <a:r>
              <a:rPr lang="zh-CN" altLang="en-US" dirty="0"/>
              <a:t> </a:t>
            </a:r>
            <a:r>
              <a:rPr lang="en-US" altLang="zh-CN" dirty="0"/>
              <a:t>risk</a:t>
            </a:r>
            <a:r>
              <a:rPr lang="zh-CN" altLang="en-US" dirty="0"/>
              <a:t> </a:t>
            </a:r>
            <a:r>
              <a:rPr lang="en-US" altLang="zh-CN" dirty="0"/>
              <a:t>when</a:t>
            </a:r>
            <a:r>
              <a:rPr lang="zh-CN" altLang="en-US" dirty="0"/>
              <a:t> </a:t>
            </a:r>
            <a:r>
              <a:rPr lang="en-US" altLang="zh-CN" dirty="0"/>
              <a:t>investing;</a:t>
            </a:r>
            <a:r>
              <a:rPr lang="zh-CN" altLang="en-US" dirty="0"/>
              <a:t> </a:t>
            </a:r>
            <a:r>
              <a:rPr lang="en-US" altLang="zh-CN" dirty="0"/>
              <a:t>When</a:t>
            </a:r>
            <a:r>
              <a:rPr lang="zh-CN" altLang="en-US" dirty="0"/>
              <a:t> </a:t>
            </a:r>
            <a:r>
              <a:rPr lang="en-US" altLang="zh-CN" dirty="0"/>
              <a:t>they</a:t>
            </a:r>
            <a:r>
              <a:rPr lang="zh-CN" altLang="en-US" dirty="0"/>
              <a:t> </a:t>
            </a:r>
            <a:r>
              <a:rPr lang="en-US" altLang="zh-CN" dirty="0"/>
              <a:t>eventually</a:t>
            </a:r>
            <a:r>
              <a:rPr lang="zh-CN" altLang="en-US" dirty="0"/>
              <a:t> </a:t>
            </a:r>
            <a:r>
              <a:rPr lang="en-US" altLang="zh-CN" dirty="0"/>
              <a:t>react</a:t>
            </a:r>
            <a:r>
              <a:rPr lang="zh-CN" altLang="en-US" dirty="0"/>
              <a:t> </a:t>
            </a:r>
            <a:r>
              <a:rPr lang="en-US" altLang="zh-CN" dirty="0"/>
              <a:t>to</a:t>
            </a:r>
            <a:r>
              <a:rPr lang="zh-CN" altLang="en-US" dirty="0"/>
              <a:t> </a:t>
            </a:r>
            <a:r>
              <a:rPr lang="en-US" altLang="zh-CN" dirty="0"/>
              <a:t>counterparty</a:t>
            </a:r>
            <a:r>
              <a:rPr lang="zh-CN" altLang="en-US" dirty="0"/>
              <a:t> </a:t>
            </a:r>
            <a:r>
              <a:rPr lang="en-US" altLang="zh-CN" dirty="0"/>
              <a:t>risk,</a:t>
            </a:r>
            <a:r>
              <a:rPr lang="zh-CN" altLang="en-US" dirty="0"/>
              <a:t> </a:t>
            </a:r>
            <a:r>
              <a:rPr lang="en-US" altLang="zh-CN" dirty="0"/>
              <a:t>it’s</a:t>
            </a:r>
            <a:r>
              <a:rPr lang="zh-CN" altLang="en-US" dirty="0"/>
              <a:t> </a:t>
            </a:r>
            <a:r>
              <a:rPr lang="en-US" altLang="zh-CN" dirty="0"/>
              <a:t>too</a:t>
            </a:r>
            <a:r>
              <a:rPr lang="zh-CN" altLang="en-US" dirty="0"/>
              <a:t> </a:t>
            </a:r>
            <a:r>
              <a:rPr lang="en-US" altLang="zh-CN" dirty="0"/>
              <a:t>late</a:t>
            </a:r>
            <a:r>
              <a:rPr lang="zh-CN" altLang="en-US" dirty="0"/>
              <a:t> </a:t>
            </a:r>
            <a:r>
              <a:rPr lang="en-US" altLang="zh-CN" dirty="0"/>
              <a:t>for</a:t>
            </a:r>
            <a:r>
              <a:rPr lang="zh-CN" altLang="en-US" dirty="0"/>
              <a:t> </a:t>
            </a:r>
            <a:r>
              <a:rPr lang="en-US" altLang="zh-CN" dirty="0"/>
              <a:t>failing</a:t>
            </a:r>
            <a:r>
              <a:rPr lang="zh-CN" altLang="en-US" dirty="0"/>
              <a:t> </a:t>
            </a:r>
            <a:r>
              <a:rPr lang="en-US" altLang="zh-CN" dirty="0"/>
              <a:t>firm</a:t>
            </a:r>
            <a:r>
              <a:rPr lang="zh-CN" altLang="en-US" dirty="0"/>
              <a:t> </a:t>
            </a:r>
            <a:r>
              <a:rPr lang="en-US" altLang="zh-CN" dirty="0"/>
              <a:t>to</a:t>
            </a:r>
            <a:r>
              <a:rPr lang="zh-CN" altLang="en-US" dirty="0"/>
              <a:t> </a:t>
            </a:r>
            <a:r>
              <a:rPr lang="en-US" altLang="zh-CN" dirty="0"/>
              <a:t>recover</a:t>
            </a:r>
          </a:p>
          <a:p>
            <a:r>
              <a:rPr lang="en-US" altLang="zh-CN" dirty="0"/>
              <a:t>--</a:t>
            </a:r>
            <a:r>
              <a:rPr lang="zh-CN" altLang="en-US" dirty="0"/>
              <a:t> </a:t>
            </a:r>
            <a:r>
              <a:rPr lang="en-US" altLang="zh-CN" dirty="0"/>
              <a:t>Unsecured</a:t>
            </a:r>
            <a:r>
              <a:rPr lang="zh-CN" altLang="en-US" dirty="0"/>
              <a:t> </a:t>
            </a:r>
            <a:r>
              <a:rPr lang="en-US" altLang="zh-CN" dirty="0"/>
              <a:t>policyholder:</a:t>
            </a:r>
            <a:r>
              <a:rPr lang="zh-CN" altLang="en-US" dirty="0"/>
              <a:t> </a:t>
            </a:r>
            <a:r>
              <a:rPr lang="en-US" altLang="zh-CN" dirty="0"/>
              <a:t>are</a:t>
            </a:r>
            <a:r>
              <a:rPr lang="zh-CN" altLang="en-US" dirty="0"/>
              <a:t> </a:t>
            </a:r>
            <a:r>
              <a:rPr lang="en-US" altLang="zh-CN" dirty="0"/>
              <a:t>poorly</a:t>
            </a:r>
            <a:r>
              <a:rPr lang="zh-CN" altLang="en-US" dirty="0"/>
              <a:t> </a:t>
            </a:r>
            <a:r>
              <a:rPr lang="en-US" altLang="zh-CN" dirty="0"/>
              <a:t>positioned</a:t>
            </a:r>
            <a:r>
              <a:rPr lang="zh-CN" altLang="en-US" dirty="0"/>
              <a:t> </a:t>
            </a:r>
            <a:r>
              <a:rPr lang="en-US" altLang="zh-CN" dirty="0"/>
              <a:t>to</a:t>
            </a:r>
            <a:r>
              <a:rPr lang="zh-CN" altLang="en-US" dirty="0"/>
              <a:t> </a:t>
            </a:r>
            <a:r>
              <a:rPr lang="en-US" altLang="zh-CN" dirty="0"/>
              <a:t>monitor</a:t>
            </a:r>
            <a:r>
              <a:rPr lang="zh-CN" altLang="en-US" dirty="0"/>
              <a:t> </a:t>
            </a:r>
            <a:r>
              <a:rPr lang="en-US" altLang="zh-CN" dirty="0"/>
              <a:t>the</a:t>
            </a:r>
            <a:r>
              <a:rPr lang="zh-CN" altLang="en-US" dirty="0"/>
              <a:t> </a:t>
            </a:r>
            <a:r>
              <a:rPr lang="en-US" altLang="zh-CN" dirty="0"/>
              <a:t>insurer’s</a:t>
            </a:r>
            <a:r>
              <a:rPr lang="zh-CN" altLang="en-US" dirty="0"/>
              <a:t> </a:t>
            </a:r>
            <a:r>
              <a:rPr lang="en-US" altLang="zh-CN" dirty="0"/>
              <a:t>derivatives</a:t>
            </a:r>
            <a:r>
              <a:rPr lang="zh-CN" altLang="en-US" dirty="0"/>
              <a:t> </a:t>
            </a:r>
            <a:r>
              <a:rPr lang="en-US" altLang="zh-CN" dirty="0"/>
              <a:t>portfolio</a:t>
            </a:r>
            <a:r>
              <a:rPr lang="zh-CN" altLang="en-US" dirty="0"/>
              <a:t> </a:t>
            </a:r>
            <a:r>
              <a:rPr lang="en-US" altLang="zh-CN" dirty="0" err="1"/>
              <a:t>bc</a:t>
            </a:r>
            <a:r>
              <a:rPr lang="zh-CN" altLang="en-US" dirty="0"/>
              <a:t> </a:t>
            </a:r>
            <a:r>
              <a:rPr lang="en-US" altLang="zh-CN" dirty="0"/>
              <a:t>often</a:t>
            </a:r>
            <a:r>
              <a:rPr lang="zh-CN" altLang="en-US" dirty="0"/>
              <a:t> </a:t>
            </a:r>
            <a:r>
              <a:rPr lang="en-US" altLang="zh-CN" dirty="0"/>
              <a:t>they</a:t>
            </a:r>
            <a:r>
              <a:rPr lang="zh-CN" altLang="en-US" dirty="0"/>
              <a:t> </a:t>
            </a:r>
            <a:r>
              <a:rPr lang="en-US" altLang="zh-CN" dirty="0"/>
              <a:t>are</a:t>
            </a:r>
            <a:r>
              <a:rPr lang="zh-CN" altLang="en-US" dirty="0"/>
              <a:t> </a:t>
            </a:r>
            <a:r>
              <a:rPr lang="en-US" altLang="zh-CN" dirty="0"/>
              <a:t>small</a:t>
            </a:r>
            <a:r>
              <a:rPr lang="zh-CN" altLang="en-US" dirty="0"/>
              <a:t> </a:t>
            </a:r>
            <a:r>
              <a:rPr lang="en-US" altLang="zh-CN" dirty="0"/>
              <a:t>retail</a:t>
            </a:r>
            <a:r>
              <a:rPr lang="zh-CN" altLang="en-US" dirty="0"/>
              <a:t> </a:t>
            </a:r>
            <a:r>
              <a:rPr lang="en-US" altLang="zh-CN" dirty="0"/>
              <a:t>insurance</a:t>
            </a:r>
            <a:r>
              <a:rPr lang="zh-CN" altLang="en-US" dirty="0"/>
              <a:t> </a:t>
            </a:r>
            <a:r>
              <a:rPr lang="en-US" altLang="zh-CN" dirty="0"/>
              <a:t>consumers</a:t>
            </a:r>
            <a:r>
              <a:rPr lang="zh-CN" altLang="en-US" dirty="0"/>
              <a:t> </a:t>
            </a:r>
            <a:r>
              <a:rPr lang="en-US" altLang="zh-CN" dirty="0"/>
              <a:t>who</a:t>
            </a:r>
            <a:r>
              <a:rPr lang="zh-CN" altLang="en-US" dirty="0"/>
              <a:t> </a:t>
            </a:r>
            <a:r>
              <a:rPr lang="en-US" altLang="zh-CN" dirty="0"/>
              <a:t>lack</a:t>
            </a:r>
            <a:r>
              <a:rPr lang="zh-CN" altLang="en-US" dirty="0"/>
              <a:t> </a:t>
            </a:r>
            <a:r>
              <a:rPr lang="en-US" altLang="zh-CN" dirty="0"/>
              <a:t>of</a:t>
            </a:r>
            <a:r>
              <a:rPr lang="zh-CN" altLang="en-US" dirty="0"/>
              <a:t> </a:t>
            </a:r>
            <a:r>
              <a:rPr lang="en-US" altLang="zh-CN" dirty="0"/>
              <a:t>skills</a:t>
            </a:r>
            <a:r>
              <a:rPr lang="zh-CN" altLang="en-US" dirty="0"/>
              <a:t> </a:t>
            </a:r>
            <a:r>
              <a:rPr lang="en-US" altLang="zh-CN" dirty="0"/>
              <a:t>to</a:t>
            </a:r>
            <a:r>
              <a:rPr lang="zh-CN" altLang="en-US" dirty="0"/>
              <a:t> </a:t>
            </a:r>
            <a:r>
              <a:rPr lang="en-US" altLang="zh-CN" dirty="0"/>
              <a:t>evaluate</a:t>
            </a:r>
            <a:r>
              <a:rPr lang="zh-CN" altLang="en-US" dirty="0"/>
              <a:t> </a:t>
            </a:r>
            <a:r>
              <a:rPr lang="en-US" altLang="zh-CN" dirty="0"/>
              <a:t>the</a:t>
            </a:r>
            <a:r>
              <a:rPr lang="zh-CN" altLang="en-US" dirty="0"/>
              <a:t> </a:t>
            </a:r>
            <a:r>
              <a:rPr lang="en-US" altLang="zh-CN" dirty="0"/>
              <a:t>insurer’s</a:t>
            </a:r>
            <a:r>
              <a:rPr lang="zh-CN" altLang="en-US" dirty="0"/>
              <a:t> </a:t>
            </a:r>
            <a:r>
              <a:rPr lang="en-US" altLang="zh-CN" dirty="0"/>
              <a:t>underlying</a:t>
            </a:r>
            <a:r>
              <a:rPr lang="zh-CN" altLang="en-US" dirty="0"/>
              <a:t> </a:t>
            </a:r>
            <a:r>
              <a:rPr lang="en-US" altLang="zh-CN" dirty="0"/>
              <a:t>investment</a:t>
            </a:r>
            <a:r>
              <a:rPr lang="zh-CN" altLang="en-US" dirty="0"/>
              <a:t> </a:t>
            </a:r>
            <a:r>
              <a:rPr lang="en-US" altLang="zh-CN" dirty="0"/>
              <a:t>portfolio</a:t>
            </a:r>
          </a:p>
          <a:p>
            <a:r>
              <a:rPr lang="en-US" altLang="zh-CN" dirty="0"/>
              <a:t>--</a:t>
            </a:r>
            <a:r>
              <a:rPr lang="zh-CN" altLang="en-US" dirty="0"/>
              <a:t> </a:t>
            </a:r>
            <a:r>
              <a:rPr lang="en-US" altLang="zh-CN" dirty="0"/>
              <a:t>USA:</a:t>
            </a:r>
            <a:r>
              <a:rPr lang="zh-CN" altLang="en-US" dirty="0"/>
              <a:t> </a:t>
            </a:r>
            <a:r>
              <a:rPr lang="en-US" altLang="zh-CN" dirty="0"/>
              <a:t>the</a:t>
            </a:r>
            <a:r>
              <a:rPr lang="zh-CN" altLang="en-US" dirty="0"/>
              <a:t> </a:t>
            </a:r>
            <a:r>
              <a:rPr lang="en-US" altLang="zh-CN" dirty="0"/>
              <a:t>national</a:t>
            </a:r>
            <a:r>
              <a:rPr lang="zh-CN" altLang="en-US" dirty="0"/>
              <a:t> </a:t>
            </a:r>
            <a:r>
              <a:rPr lang="en-US" altLang="zh-CN" dirty="0"/>
              <a:t>government</a:t>
            </a:r>
            <a:r>
              <a:rPr lang="zh-CN" altLang="en-US" dirty="0"/>
              <a:t> </a:t>
            </a:r>
            <a:r>
              <a:rPr lang="en-US" altLang="zh-CN" dirty="0"/>
              <a:t>can</a:t>
            </a:r>
            <a:r>
              <a:rPr lang="zh-CN" altLang="en-US" dirty="0"/>
              <a:t> </a:t>
            </a:r>
            <a:r>
              <a:rPr lang="en-US" altLang="zh-CN" dirty="0"/>
              <a:t>face</a:t>
            </a:r>
            <a:r>
              <a:rPr lang="zh-CN" altLang="en-US" dirty="0"/>
              <a:t> </a:t>
            </a:r>
            <a:r>
              <a:rPr lang="en-US" altLang="zh-CN" dirty="0"/>
              <a:t>difficulties</a:t>
            </a:r>
            <a:r>
              <a:rPr lang="zh-CN" altLang="en-US" dirty="0"/>
              <a:t> </a:t>
            </a:r>
            <a:r>
              <a:rPr lang="en-US" altLang="zh-CN" dirty="0"/>
              <a:t>in</a:t>
            </a:r>
            <a:r>
              <a:rPr lang="zh-CN" altLang="en-US" dirty="0"/>
              <a:t> </a:t>
            </a:r>
            <a:r>
              <a:rPr lang="en-US" altLang="zh-CN" dirty="0"/>
              <a:t>hiring</a:t>
            </a:r>
            <a:r>
              <a:rPr lang="zh-CN" altLang="en-US" dirty="0"/>
              <a:t> </a:t>
            </a:r>
            <a:r>
              <a:rPr lang="en-US" altLang="zh-CN" dirty="0"/>
              <a:t>those</a:t>
            </a:r>
            <a:r>
              <a:rPr lang="zh-CN" altLang="en-US" dirty="0"/>
              <a:t> </a:t>
            </a:r>
            <a:r>
              <a:rPr lang="en-US" altLang="zh-CN" dirty="0"/>
              <a:t>with</a:t>
            </a:r>
            <a:r>
              <a:rPr lang="zh-CN" altLang="en-US" dirty="0"/>
              <a:t> </a:t>
            </a:r>
            <a:r>
              <a:rPr lang="en-US" altLang="zh-CN" dirty="0"/>
              <a:t>the</a:t>
            </a:r>
            <a:r>
              <a:rPr lang="zh-CN" altLang="en-US" dirty="0"/>
              <a:t> </a:t>
            </a:r>
            <a:r>
              <a:rPr lang="en-US" altLang="zh-CN" dirty="0"/>
              <a:t>relevant</a:t>
            </a:r>
            <a:r>
              <a:rPr lang="zh-CN" altLang="en-US" dirty="0"/>
              <a:t> </a:t>
            </a:r>
            <a:r>
              <a:rPr lang="en-US" altLang="zh-CN" dirty="0"/>
              <a:t>expertise</a:t>
            </a:r>
            <a:r>
              <a:rPr lang="zh-CN" altLang="en-US" dirty="0"/>
              <a:t> </a:t>
            </a:r>
            <a:r>
              <a:rPr lang="en-US" altLang="zh-CN" dirty="0"/>
              <a:t>and</a:t>
            </a:r>
            <a:r>
              <a:rPr lang="zh-CN" altLang="en-US" dirty="0"/>
              <a:t> </a:t>
            </a:r>
            <a:r>
              <a:rPr lang="en-US" altLang="zh-CN" dirty="0"/>
              <a:t>often</a:t>
            </a:r>
            <a:r>
              <a:rPr lang="zh-CN" altLang="en-US" dirty="0"/>
              <a:t> </a:t>
            </a:r>
            <a:r>
              <a:rPr lang="en-US" altLang="zh-CN" dirty="0"/>
              <a:t>politically</a:t>
            </a:r>
            <a:r>
              <a:rPr lang="zh-CN" altLang="en-US" dirty="0"/>
              <a:t> </a:t>
            </a:r>
            <a:r>
              <a:rPr lang="en-US" altLang="zh-CN" dirty="0"/>
              <a:t>constrained</a:t>
            </a:r>
            <a:r>
              <a:rPr lang="zh-CN" altLang="en-US" dirty="0"/>
              <a:t> </a:t>
            </a:r>
            <a:r>
              <a:rPr lang="en-US" altLang="zh-CN" dirty="0"/>
              <a:t>from</a:t>
            </a:r>
            <a:r>
              <a:rPr lang="zh-CN" altLang="en-US" dirty="0"/>
              <a:t> </a:t>
            </a:r>
            <a:r>
              <a:rPr lang="en-US" altLang="zh-CN" dirty="0"/>
              <a:t>being</a:t>
            </a:r>
            <a:r>
              <a:rPr lang="zh-CN" altLang="en-US" dirty="0"/>
              <a:t> </a:t>
            </a:r>
            <a:r>
              <a:rPr lang="en-US" altLang="zh-CN" dirty="0"/>
              <a:t>aggressive;</a:t>
            </a:r>
            <a:r>
              <a:rPr lang="zh-CN" altLang="en-US" dirty="0"/>
              <a:t> </a:t>
            </a:r>
            <a:r>
              <a:rPr lang="en-US" altLang="zh-CN" dirty="0"/>
              <a:t>and</a:t>
            </a:r>
            <a:r>
              <a:rPr lang="zh-CN" altLang="en-US" dirty="0"/>
              <a:t> </a:t>
            </a:r>
            <a:r>
              <a:rPr lang="en-US" altLang="zh-CN" dirty="0"/>
              <a:t>it’s</a:t>
            </a:r>
            <a:r>
              <a:rPr lang="zh-CN" altLang="en-US" dirty="0"/>
              <a:t> </a:t>
            </a:r>
            <a:r>
              <a:rPr lang="en-US" altLang="zh-CN" dirty="0"/>
              <a:t>hard</a:t>
            </a:r>
            <a:r>
              <a:rPr lang="zh-CN" altLang="en-US" dirty="0"/>
              <a:t> </a:t>
            </a:r>
            <a:r>
              <a:rPr lang="en-US" altLang="zh-CN" dirty="0"/>
              <a:t>for</a:t>
            </a:r>
            <a:r>
              <a:rPr lang="zh-CN" altLang="en-US" dirty="0"/>
              <a:t> </a:t>
            </a:r>
            <a:r>
              <a:rPr lang="en-US" altLang="zh-CN" dirty="0"/>
              <a:t>the</a:t>
            </a:r>
            <a:r>
              <a:rPr lang="zh-CN" altLang="en-US" dirty="0"/>
              <a:t> </a:t>
            </a:r>
            <a:r>
              <a:rPr lang="en-US" altLang="zh-CN" dirty="0"/>
              <a:t>national</a:t>
            </a:r>
            <a:r>
              <a:rPr lang="zh-CN" altLang="en-US" dirty="0"/>
              <a:t> </a:t>
            </a:r>
            <a:r>
              <a:rPr lang="en-US" altLang="zh-CN" dirty="0"/>
              <a:t>government</a:t>
            </a:r>
            <a:r>
              <a:rPr lang="zh-CN" altLang="en-US" dirty="0"/>
              <a:t> </a:t>
            </a:r>
            <a:r>
              <a:rPr lang="en-US" altLang="zh-CN" dirty="0"/>
              <a:t>to</a:t>
            </a:r>
            <a:r>
              <a:rPr lang="zh-CN" altLang="en-US" dirty="0"/>
              <a:t> </a:t>
            </a:r>
            <a:r>
              <a:rPr lang="en-US" altLang="zh-CN" dirty="0"/>
              <a:t>monitor</a:t>
            </a:r>
            <a:r>
              <a:rPr lang="zh-CN" altLang="en-US" dirty="0"/>
              <a:t> </a:t>
            </a:r>
            <a:r>
              <a:rPr lang="en-US" altLang="zh-CN" dirty="0"/>
              <a:t>risk</a:t>
            </a:r>
            <a:r>
              <a:rPr lang="zh-CN" altLang="en-US" dirty="0"/>
              <a:t> </a:t>
            </a:r>
            <a:r>
              <a:rPr lang="en-US" altLang="zh-CN" dirty="0"/>
              <a:t>successfully</a:t>
            </a:r>
            <a:r>
              <a:rPr lang="zh-CN" altLang="en-US" dirty="0"/>
              <a:t> </a:t>
            </a:r>
            <a:r>
              <a:rPr lang="en-US" altLang="zh-CN" dirty="0"/>
              <a:t>on</a:t>
            </a:r>
            <a:r>
              <a:rPr lang="zh-CN" altLang="en-US" dirty="0"/>
              <a:t> </a:t>
            </a:r>
            <a:r>
              <a:rPr lang="en-US" altLang="zh-CN" dirty="0"/>
              <a:t>a</a:t>
            </a:r>
            <a:r>
              <a:rPr lang="zh-CN" altLang="en-US" dirty="0"/>
              <a:t> </a:t>
            </a:r>
            <a:r>
              <a:rPr lang="en-US" altLang="zh-CN" dirty="0"/>
              <a:t>firm-by-firm,</a:t>
            </a:r>
            <a:r>
              <a:rPr lang="zh-CN" altLang="en-US" dirty="0"/>
              <a:t> </a:t>
            </a:r>
            <a:r>
              <a:rPr lang="en-US" altLang="zh-CN" dirty="0"/>
              <a:t>day</a:t>
            </a:r>
            <a:r>
              <a:rPr lang="zh-CN" altLang="en-US" dirty="0"/>
              <a:t> </a:t>
            </a:r>
            <a:r>
              <a:rPr lang="en-US" altLang="zh-CN" dirty="0"/>
              <a:t>to</a:t>
            </a:r>
            <a:r>
              <a:rPr lang="zh-CN" altLang="en-US" dirty="0"/>
              <a:t> </a:t>
            </a:r>
            <a:r>
              <a:rPr lang="en-US" altLang="zh-CN" dirty="0"/>
              <a:t>day</a:t>
            </a:r>
            <a:r>
              <a:rPr lang="zh-CN" altLang="en-US" dirty="0"/>
              <a:t> </a:t>
            </a:r>
            <a:r>
              <a:rPr lang="en-US" altLang="zh-CN" dirty="0"/>
              <a:t>basis.</a:t>
            </a:r>
            <a:endParaRPr lang="en-US" dirty="0"/>
          </a:p>
        </p:txBody>
      </p:sp>
      <p:sp>
        <p:nvSpPr>
          <p:cNvPr id="4" name="Slide Number Placeholder 3"/>
          <p:cNvSpPr>
            <a:spLocks noGrp="1"/>
          </p:cNvSpPr>
          <p:nvPr>
            <p:ph type="sldNum" sz="quarter" idx="5"/>
          </p:nvPr>
        </p:nvSpPr>
        <p:spPr/>
        <p:txBody>
          <a:bodyPr/>
          <a:lstStyle/>
          <a:p>
            <a:fld id="{9E88203B-E734-E549-901A-1C92A37448FB}" type="slidenum">
              <a:rPr lang="en-US" smtClean="0"/>
              <a:t>8</a:t>
            </a:fld>
            <a:endParaRPr lang="en-US"/>
          </a:p>
        </p:txBody>
      </p:sp>
    </p:spTree>
    <p:extLst>
      <p:ext uri="{BB962C8B-B14F-4D97-AF65-F5344CB8AC3E}">
        <p14:creationId xmlns:p14="http://schemas.microsoft.com/office/powerpoint/2010/main" val="4055743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--aka</a:t>
            </a:r>
            <a:r>
              <a:rPr lang="zh-CN" altLang="en-US" dirty="0"/>
              <a:t> </a:t>
            </a:r>
            <a:r>
              <a:rPr lang="en-US" altLang="zh-CN" dirty="0"/>
              <a:t>how</a:t>
            </a:r>
            <a:r>
              <a:rPr lang="zh-CN" altLang="en-US" dirty="0"/>
              <a:t> </a:t>
            </a:r>
            <a:r>
              <a:rPr lang="en-US" altLang="zh-CN" dirty="0"/>
              <a:t>to</a:t>
            </a:r>
            <a:r>
              <a:rPr lang="zh-CN" altLang="en-US" dirty="0"/>
              <a:t> </a:t>
            </a:r>
            <a:r>
              <a:rPr lang="en-US" altLang="zh-CN" dirty="0"/>
              <a:t>boost</a:t>
            </a:r>
            <a:r>
              <a:rPr lang="zh-CN" altLang="en-US" dirty="0"/>
              <a:t> </a:t>
            </a:r>
            <a:r>
              <a:rPr lang="en-US" altLang="zh-CN" dirty="0"/>
              <a:t>market</a:t>
            </a:r>
            <a:r>
              <a:rPr lang="zh-CN" altLang="en-US" dirty="0"/>
              <a:t> </a:t>
            </a:r>
            <a:r>
              <a:rPr lang="en-US" altLang="zh-CN" dirty="0"/>
              <a:t>discipline</a:t>
            </a:r>
          </a:p>
          <a:p>
            <a:r>
              <a:rPr lang="en-US" altLang="zh-CN" dirty="0"/>
              <a:t>--</a:t>
            </a:r>
            <a:r>
              <a:rPr lang="zh-CN" altLang="en-US" dirty="0"/>
              <a:t> </a:t>
            </a:r>
            <a:r>
              <a:rPr lang="en-US" altLang="zh-CN" dirty="0"/>
              <a:t>Counterparty</a:t>
            </a:r>
            <a:r>
              <a:rPr lang="zh-CN" altLang="en-US" dirty="0"/>
              <a:t> </a:t>
            </a:r>
            <a:r>
              <a:rPr lang="en-US" altLang="zh-CN" dirty="0"/>
              <a:t>monitoring:</a:t>
            </a:r>
            <a:r>
              <a:rPr lang="zh-CN" altLang="en-US" dirty="0"/>
              <a:t> </a:t>
            </a:r>
            <a:r>
              <a:rPr lang="en-US" altLang="zh-CN" dirty="0"/>
              <a:t>strong</a:t>
            </a:r>
            <a:r>
              <a:rPr lang="zh-CN" altLang="en-US" dirty="0"/>
              <a:t> </a:t>
            </a:r>
            <a:r>
              <a:rPr lang="en-US" altLang="zh-CN" dirty="0"/>
              <a:t>counterparty</a:t>
            </a:r>
            <a:r>
              <a:rPr lang="zh-CN" altLang="en-US" dirty="0"/>
              <a:t> </a:t>
            </a:r>
            <a:r>
              <a:rPr lang="en-US" altLang="zh-CN" dirty="0"/>
              <a:t>watches</a:t>
            </a:r>
            <a:r>
              <a:rPr lang="zh-CN" altLang="en-US" dirty="0"/>
              <a:t> </a:t>
            </a:r>
            <a:r>
              <a:rPr lang="en-US" altLang="zh-CN" dirty="0"/>
              <a:t>the</a:t>
            </a:r>
            <a:r>
              <a:rPr lang="zh-CN" altLang="en-US" dirty="0"/>
              <a:t> </a:t>
            </a:r>
            <a:r>
              <a:rPr lang="en-US" altLang="zh-CN" dirty="0"/>
              <a:t>weak</a:t>
            </a:r>
            <a:r>
              <a:rPr lang="zh-CN" altLang="en-US" dirty="0"/>
              <a:t> </a:t>
            </a:r>
            <a:r>
              <a:rPr lang="en-US" altLang="zh-CN" dirty="0"/>
              <a:t>one’s</a:t>
            </a:r>
            <a:r>
              <a:rPr lang="zh-CN" altLang="en-US" dirty="0"/>
              <a:t> </a:t>
            </a:r>
            <a:r>
              <a:rPr lang="en-US" altLang="zh-CN" dirty="0"/>
              <a:t>financial</a:t>
            </a:r>
            <a:r>
              <a:rPr lang="zh-CN" altLang="en-US" dirty="0"/>
              <a:t> </a:t>
            </a:r>
            <a:r>
              <a:rPr lang="en-US" altLang="zh-CN" dirty="0"/>
              <a:t>state,</a:t>
            </a:r>
            <a:r>
              <a:rPr lang="zh-CN" altLang="en-US" dirty="0"/>
              <a:t> </a:t>
            </a:r>
            <a:r>
              <a:rPr lang="en-US" altLang="zh-CN" dirty="0"/>
              <a:t>studies</a:t>
            </a:r>
            <a:r>
              <a:rPr lang="zh-CN" altLang="en-US" dirty="0"/>
              <a:t> </a:t>
            </a:r>
            <a:r>
              <a:rPr lang="en-US" altLang="zh-CN" dirty="0"/>
              <a:t>it</a:t>
            </a:r>
            <a:r>
              <a:rPr lang="zh-CN" altLang="en-US" dirty="0"/>
              <a:t> </a:t>
            </a:r>
            <a:r>
              <a:rPr lang="en-US" altLang="zh-CN" dirty="0"/>
              <a:t>finances,</a:t>
            </a:r>
            <a:r>
              <a:rPr lang="zh-CN" altLang="en-US" dirty="0"/>
              <a:t> </a:t>
            </a:r>
            <a:r>
              <a:rPr lang="en-US" altLang="zh-CN" dirty="0"/>
              <a:t>evaluates</a:t>
            </a:r>
            <a:r>
              <a:rPr lang="zh-CN" altLang="en-US" dirty="0"/>
              <a:t> </a:t>
            </a:r>
            <a:r>
              <a:rPr lang="en-US" altLang="zh-CN" dirty="0"/>
              <a:t>its</a:t>
            </a:r>
            <a:r>
              <a:rPr lang="zh-CN" altLang="en-US" dirty="0"/>
              <a:t> </a:t>
            </a:r>
            <a:r>
              <a:rPr lang="en-US" altLang="zh-CN" dirty="0"/>
              <a:t>derivatives</a:t>
            </a:r>
            <a:r>
              <a:rPr lang="zh-CN" altLang="en-US" dirty="0"/>
              <a:t> </a:t>
            </a:r>
            <a:r>
              <a:rPr lang="en-US" altLang="zh-CN" dirty="0"/>
              <a:t>and</a:t>
            </a:r>
            <a:r>
              <a:rPr lang="zh-CN" altLang="en-US" dirty="0"/>
              <a:t> </a:t>
            </a:r>
            <a:r>
              <a:rPr lang="en-US" altLang="zh-CN" dirty="0"/>
              <a:t>repo</a:t>
            </a:r>
            <a:r>
              <a:rPr lang="zh-CN" altLang="en-US" dirty="0"/>
              <a:t> </a:t>
            </a:r>
            <a:r>
              <a:rPr lang="en-US" altLang="zh-CN" dirty="0"/>
              <a:t>exposure;</a:t>
            </a:r>
            <a:r>
              <a:rPr lang="zh-CN" altLang="en-US" dirty="0"/>
              <a:t> </a:t>
            </a:r>
            <a:r>
              <a:rPr lang="en-US" altLang="zh-CN" dirty="0"/>
              <a:t>But</a:t>
            </a:r>
            <a:r>
              <a:rPr lang="zh-CN" altLang="en-US" dirty="0"/>
              <a:t> </a:t>
            </a:r>
            <a:r>
              <a:rPr lang="en-US" altLang="zh-CN" dirty="0"/>
              <a:t>it’s</a:t>
            </a:r>
            <a:r>
              <a:rPr lang="zh-CN" altLang="en-US" dirty="0"/>
              <a:t> </a:t>
            </a:r>
            <a:r>
              <a:rPr lang="en-US" altLang="zh-CN" dirty="0"/>
              <a:t>costly</a:t>
            </a:r>
          </a:p>
          <a:p>
            <a:r>
              <a:rPr lang="en-US" altLang="zh-CN" dirty="0"/>
              <a:t>--Raise</a:t>
            </a:r>
            <a:r>
              <a:rPr lang="zh-CN" altLang="en-US" dirty="0"/>
              <a:t> </a:t>
            </a:r>
            <a:r>
              <a:rPr lang="en-US" altLang="zh-CN" dirty="0"/>
              <a:t>price:</a:t>
            </a:r>
            <a:r>
              <a:rPr lang="zh-CN" altLang="en-US" dirty="0"/>
              <a:t> </a:t>
            </a:r>
            <a:r>
              <a:rPr lang="en-US" altLang="zh-CN" dirty="0"/>
              <a:t>To</a:t>
            </a:r>
            <a:r>
              <a:rPr lang="zh-CN" altLang="en-US" dirty="0"/>
              <a:t> </a:t>
            </a:r>
            <a:r>
              <a:rPr lang="en-US" altLang="zh-CN" dirty="0"/>
              <a:t>make</a:t>
            </a:r>
            <a:r>
              <a:rPr lang="zh-CN" altLang="en-US" dirty="0"/>
              <a:t> </a:t>
            </a:r>
            <a:r>
              <a:rPr lang="en-US" altLang="zh-CN" dirty="0"/>
              <a:t>up</a:t>
            </a:r>
            <a:r>
              <a:rPr lang="zh-CN" altLang="en-US" dirty="0"/>
              <a:t> </a:t>
            </a:r>
            <a:r>
              <a:rPr lang="en-US" altLang="zh-CN" dirty="0"/>
              <a:t>the</a:t>
            </a:r>
            <a:r>
              <a:rPr lang="zh-CN" altLang="en-US" dirty="0"/>
              <a:t> </a:t>
            </a:r>
            <a:r>
              <a:rPr lang="en-US" altLang="zh-CN" dirty="0"/>
              <a:t>more</a:t>
            </a:r>
            <a:r>
              <a:rPr lang="zh-CN" altLang="en-US" dirty="0"/>
              <a:t> </a:t>
            </a:r>
            <a:r>
              <a:rPr lang="en-US" altLang="zh-CN" dirty="0"/>
              <a:t>risk</a:t>
            </a:r>
            <a:r>
              <a:rPr lang="zh-CN" altLang="en-US" dirty="0"/>
              <a:t> </a:t>
            </a:r>
            <a:r>
              <a:rPr lang="en-US" altLang="zh-CN" dirty="0"/>
              <a:t>that</a:t>
            </a:r>
            <a:r>
              <a:rPr lang="zh-CN" altLang="en-US" dirty="0"/>
              <a:t> </a:t>
            </a:r>
            <a:r>
              <a:rPr lang="en-US" altLang="zh-CN" dirty="0"/>
              <a:t>they</a:t>
            </a:r>
            <a:r>
              <a:rPr lang="zh-CN" altLang="en-US" dirty="0"/>
              <a:t> </a:t>
            </a:r>
            <a:r>
              <a:rPr lang="en-US" altLang="zh-CN" dirty="0"/>
              <a:t>suffer,</a:t>
            </a:r>
            <a:r>
              <a:rPr lang="zh-CN" altLang="en-US" dirty="0"/>
              <a:t> </a:t>
            </a:r>
            <a:r>
              <a:rPr lang="en-US" altLang="zh-CN" dirty="0"/>
              <a:t>the</a:t>
            </a:r>
            <a:r>
              <a:rPr lang="zh-CN" altLang="en-US" dirty="0"/>
              <a:t> </a:t>
            </a:r>
            <a:r>
              <a:rPr lang="en-US" altLang="zh-CN" dirty="0"/>
              <a:t>stronger</a:t>
            </a:r>
            <a:r>
              <a:rPr lang="zh-CN" altLang="en-US" dirty="0"/>
              <a:t> </a:t>
            </a:r>
            <a:r>
              <a:rPr lang="en-US" altLang="zh-CN" dirty="0"/>
              <a:t>derivatives-trading</a:t>
            </a:r>
            <a:r>
              <a:rPr lang="zh-CN" altLang="en-US" dirty="0"/>
              <a:t> </a:t>
            </a:r>
            <a:r>
              <a:rPr lang="en-US" altLang="zh-CN" dirty="0"/>
              <a:t>players</a:t>
            </a:r>
            <a:r>
              <a:rPr lang="zh-CN" altLang="en-US" dirty="0"/>
              <a:t> </a:t>
            </a:r>
            <a:r>
              <a:rPr lang="en-US" altLang="zh-CN" dirty="0"/>
              <a:t>would</a:t>
            </a:r>
            <a:r>
              <a:rPr lang="zh-CN" altLang="en-US" dirty="0"/>
              <a:t> </a:t>
            </a:r>
            <a:r>
              <a:rPr lang="en-US" altLang="zh-CN" dirty="0"/>
              <a:t>have</a:t>
            </a:r>
            <a:r>
              <a:rPr lang="zh-CN" altLang="en-US" dirty="0"/>
              <a:t> </a:t>
            </a:r>
            <a:r>
              <a:rPr lang="en-US" altLang="zh-CN" dirty="0"/>
              <a:t>reason</a:t>
            </a:r>
            <a:r>
              <a:rPr lang="zh-CN" altLang="en-US" dirty="0"/>
              <a:t> </a:t>
            </a:r>
            <a:r>
              <a:rPr lang="en-US" altLang="zh-CN" dirty="0"/>
              <a:t>to</a:t>
            </a:r>
            <a:r>
              <a:rPr lang="zh-CN" altLang="en-US" dirty="0"/>
              <a:t> </a:t>
            </a:r>
            <a:r>
              <a:rPr lang="en-US" altLang="zh-CN" dirty="0"/>
              <a:t>raise</a:t>
            </a:r>
            <a:r>
              <a:rPr lang="zh-CN" altLang="en-US" dirty="0"/>
              <a:t> </a:t>
            </a:r>
            <a:r>
              <a:rPr lang="en-US" altLang="zh-CN" dirty="0"/>
              <a:t>their</a:t>
            </a:r>
            <a:r>
              <a:rPr lang="zh-CN" altLang="en-US" dirty="0"/>
              <a:t> </a:t>
            </a:r>
            <a:r>
              <a:rPr lang="en-US" altLang="zh-CN" dirty="0"/>
              <a:t>prices</a:t>
            </a:r>
            <a:r>
              <a:rPr lang="zh-CN" altLang="en-US" dirty="0"/>
              <a:t> </a:t>
            </a:r>
            <a:r>
              <a:rPr lang="en-US" altLang="zh-CN" dirty="0"/>
              <a:t>when</a:t>
            </a:r>
            <a:r>
              <a:rPr lang="zh-CN" altLang="en-US" dirty="0"/>
              <a:t> </a:t>
            </a:r>
            <a:r>
              <a:rPr lang="en-US" altLang="zh-CN" dirty="0"/>
              <a:t>trading</a:t>
            </a:r>
            <a:r>
              <a:rPr lang="zh-CN" altLang="en-US" dirty="0"/>
              <a:t> </a:t>
            </a:r>
            <a:r>
              <a:rPr lang="en-US" altLang="zh-CN" dirty="0"/>
              <a:t>with</a:t>
            </a:r>
            <a:r>
              <a:rPr lang="zh-CN" altLang="en-US" dirty="0"/>
              <a:t> </a:t>
            </a:r>
            <a:r>
              <a:rPr lang="en-US" altLang="zh-CN" dirty="0"/>
              <a:t>weaker</a:t>
            </a:r>
            <a:r>
              <a:rPr lang="zh-CN" altLang="en-US" dirty="0"/>
              <a:t> </a:t>
            </a:r>
            <a:r>
              <a:rPr lang="en-US" altLang="zh-CN" dirty="0"/>
              <a:t>ones.</a:t>
            </a:r>
            <a:r>
              <a:rPr lang="zh-CN" altLang="en-US" dirty="0"/>
              <a:t> </a:t>
            </a:r>
            <a:r>
              <a:rPr lang="en-US" altLang="zh-CN" dirty="0"/>
              <a:t>And</a:t>
            </a:r>
            <a:r>
              <a:rPr lang="zh-CN" altLang="en-US" dirty="0"/>
              <a:t> </a:t>
            </a:r>
            <a:r>
              <a:rPr lang="en-US" altLang="zh-CN" dirty="0"/>
              <a:t>raised</a:t>
            </a:r>
            <a:r>
              <a:rPr lang="zh-CN" altLang="en-US" dirty="0"/>
              <a:t> </a:t>
            </a:r>
            <a:r>
              <a:rPr lang="en-US" altLang="zh-CN" dirty="0"/>
              <a:t>price</a:t>
            </a:r>
            <a:r>
              <a:rPr lang="zh-CN" altLang="en-US" dirty="0"/>
              <a:t> </a:t>
            </a:r>
            <a:r>
              <a:rPr lang="en-US" altLang="zh-CN" dirty="0"/>
              <a:t>would</a:t>
            </a:r>
            <a:r>
              <a:rPr lang="zh-CN" altLang="en-US" dirty="0"/>
              <a:t> </a:t>
            </a:r>
            <a:r>
              <a:rPr lang="en-US" altLang="zh-CN" dirty="0"/>
              <a:t>motivate</a:t>
            </a:r>
            <a:r>
              <a:rPr lang="zh-CN" altLang="en-US" dirty="0"/>
              <a:t> </a:t>
            </a:r>
            <a:r>
              <a:rPr lang="en-US" altLang="zh-CN" dirty="0"/>
              <a:t>the</a:t>
            </a:r>
            <a:r>
              <a:rPr lang="zh-CN" altLang="en-US" dirty="0"/>
              <a:t> </a:t>
            </a:r>
            <a:r>
              <a:rPr lang="en-US" altLang="zh-CN" dirty="0"/>
              <a:t>weak</a:t>
            </a:r>
            <a:r>
              <a:rPr lang="zh-CN" altLang="en-US" dirty="0"/>
              <a:t> </a:t>
            </a:r>
            <a:r>
              <a:rPr lang="en-US" altLang="zh-CN" dirty="0"/>
              <a:t>counterparties</a:t>
            </a:r>
            <a:r>
              <a:rPr lang="zh-CN" altLang="en-US" dirty="0"/>
              <a:t> </a:t>
            </a:r>
            <a:r>
              <a:rPr lang="en-US" altLang="zh-CN" dirty="0"/>
              <a:t>to</a:t>
            </a:r>
            <a:r>
              <a:rPr lang="zh-CN" altLang="en-US" dirty="0"/>
              <a:t> </a:t>
            </a:r>
            <a:r>
              <a:rPr lang="en-US" altLang="zh-CN" dirty="0"/>
              <a:t>be</a:t>
            </a:r>
            <a:r>
              <a:rPr lang="zh-CN" altLang="en-US" dirty="0"/>
              <a:t> </a:t>
            </a:r>
            <a:r>
              <a:rPr lang="en-US" altLang="zh-CN" dirty="0"/>
              <a:t>stronger</a:t>
            </a:r>
          </a:p>
          <a:p>
            <a:r>
              <a:rPr lang="en-US" altLang="zh-CN" dirty="0"/>
              <a:t>--Only</a:t>
            </a:r>
            <a:r>
              <a:rPr lang="zh-CN" altLang="en-US" dirty="0"/>
              <a:t> </a:t>
            </a:r>
            <a:r>
              <a:rPr lang="en-US" altLang="zh-CN" dirty="0"/>
              <a:t>strong</a:t>
            </a:r>
            <a:r>
              <a:rPr lang="zh-CN" altLang="en-US" dirty="0"/>
              <a:t> </a:t>
            </a:r>
            <a:r>
              <a:rPr lang="en-US" altLang="zh-CN" dirty="0"/>
              <a:t>counterparties:</a:t>
            </a:r>
            <a:r>
              <a:rPr lang="zh-CN" altLang="en-US" dirty="0"/>
              <a:t> </a:t>
            </a:r>
            <a:r>
              <a:rPr lang="en-US" altLang="zh-CN" dirty="0"/>
              <a:t>Counterparties</a:t>
            </a:r>
            <a:r>
              <a:rPr lang="zh-CN" altLang="en-US" dirty="0"/>
              <a:t> </a:t>
            </a:r>
            <a:r>
              <a:rPr lang="en-US" altLang="zh-CN" dirty="0"/>
              <a:t>could</a:t>
            </a:r>
            <a:r>
              <a:rPr lang="zh-CN" altLang="en-US" dirty="0"/>
              <a:t> </a:t>
            </a:r>
            <a:r>
              <a:rPr lang="en-US" altLang="zh-CN" dirty="0"/>
              <a:t>have</a:t>
            </a:r>
            <a:r>
              <a:rPr lang="zh-CN" altLang="en-US" dirty="0"/>
              <a:t> </a:t>
            </a:r>
            <a:r>
              <a:rPr lang="en-US" altLang="zh-CN" dirty="0"/>
              <a:t>insisted</a:t>
            </a:r>
            <a:r>
              <a:rPr lang="zh-CN" altLang="en-US" dirty="0"/>
              <a:t> </a:t>
            </a:r>
            <a:r>
              <a:rPr lang="en-US" altLang="zh-CN" dirty="0"/>
              <a:t>on</a:t>
            </a:r>
            <a:r>
              <a:rPr lang="zh-CN" altLang="en-US" dirty="0"/>
              <a:t> </a:t>
            </a:r>
            <a:r>
              <a:rPr lang="en-US" altLang="zh-CN" dirty="0"/>
              <a:t>only</a:t>
            </a:r>
            <a:r>
              <a:rPr lang="zh-CN" altLang="en-US" dirty="0"/>
              <a:t> </a:t>
            </a:r>
            <a:r>
              <a:rPr lang="en-US" altLang="zh-CN" dirty="0"/>
              <a:t>doing</a:t>
            </a:r>
            <a:r>
              <a:rPr lang="zh-CN" altLang="en-US" dirty="0"/>
              <a:t> </a:t>
            </a:r>
            <a:r>
              <a:rPr lang="en-US" altLang="zh-CN" dirty="0"/>
              <a:t>business</a:t>
            </a:r>
            <a:r>
              <a:rPr lang="zh-CN" altLang="en-US" dirty="0"/>
              <a:t> </a:t>
            </a:r>
            <a:r>
              <a:rPr lang="en-US" altLang="zh-CN" dirty="0"/>
              <a:t>with</a:t>
            </a:r>
            <a:r>
              <a:rPr lang="zh-CN" altLang="en-US" dirty="0"/>
              <a:t> </a:t>
            </a:r>
            <a:r>
              <a:rPr lang="en-US" altLang="zh-CN" dirty="0"/>
              <a:t>counterparties</a:t>
            </a:r>
            <a:r>
              <a:rPr lang="zh-CN" altLang="en-US" dirty="0"/>
              <a:t> </a:t>
            </a:r>
            <a:r>
              <a:rPr lang="en-US" altLang="zh-CN" dirty="0"/>
              <a:t>having,</a:t>
            </a:r>
            <a:r>
              <a:rPr lang="zh-CN" altLang="en-US" dirty="0"/>
              <a:t> </a:t>
            </a:r>
            <a:r>
              <a:rPr lang="en-US" altLang="zh-CN" dirty="0"/>
              <a:t>for</a:t>
            </a:r>
            <a:r>
              <a:rPr lang="zh-CN" altLang="en-US" dirty="0"/>
              <a:t> </a:t>
            </a:r>
            <a:r>
              <a:rPr lang="en-US" altLang="zh-CN" dirty="0"/>
              <a:t>example,</a:t>
            </a:r>
            <a:r>
              <a:rPr lang="zh-CN" altLang="en-US" dirty="0"/>
              <a:t> </a:t>
            </a:r>
            <a:r>
              <a:rPr lang="en-US" altLang="zh-CN" dirty="0"/>
              <a:t>equity</a:t>
            </a:r>
            <a:r>
              <a:rPr lang="zh-CN" altLang="en-US" dirty="0"/>
              <a:t> </a:t>
            </a:r>
            <a:r>
              <a:rPr lang="en-US" altLang="zh-CN" dirty="0"/>
              <a:t>of</a:t>
            </a:r>
            <a:r>
              <a:rPr lang="zh-CN" altLang="en-US" dirty="0"/>
              <a:t> </a:t>
            </a:r>
            <a:r>
              <a:rPr lang="en-US" altLang="zh-CN" dirty="0"/>
              <a:t>at</a:t>
            </a:r>
            <a:r>
              <a:rPr lang="zh-CN" altLang="en-US" dirty="0"/>
              <a:t> </a:t>
            </a:r>
            <a:r>
              <a:rPr lang="en-US" altLang="zh-CN" dirty="0"/>
              <a:t>least</a:t>
            </a:r>
            <a:r>
              <a:rPr lang="zh-CN" altLang="en-US" dirty="0"/>
              <a:t> </a:t>
            </a:r>
            <a:r>
              <a:rPr lang="en-US" altLang="zh-CN" dirty="0"/>
              <a:t>5%</a:t>
            </a:r>
            <a:r>
              <a:rPr lang="zh-CN" altLang="en-US" dirty="0"/>
              <a:t> </a:t>
            </a:r>
            <a:r>
              <a:rPr lang="en-US" altLang="zh-CN" dirty="0"/>
              <a:t>of</a:t>
            </a:r>
            <a:r>
              <a:rPr lang="zh-CN" altLang="en-US" dirty="0"/>
              <a:t> </a:t>
            </a:r>
            <a:r>
              <a:rPr lang="en-US" altLang="zh-CN" dirty="0"/>
              <a:t>assets.</a:t>
            </a:r>
          </a:p>
          <a:p>
            <a:endParaRPr lang="en-US" altLang="zh-CN" dirty="0"/>
          </a:p>
          <a:p>
            <a:endParaRPr lang="en-US" dirty="0"/>
          </a:p>
        </p:txBody>
      </p:sp>
      <p:sp>
        <p:nvSpPr>
          <p:cNvPr id="4" name="Slide Number Placeholder 3"/>
          <p:cNvSpPr>
            <a:spLocks noGrp="1"/>
          </p:cNvSpPr>
          <p:nvPr>
            <p:ph type="sldNum" sz="quarter" idx="5"/>
          </p:nvPr>
        </p:nvSpPr>
        <p:spPr/>
        <p:txBody>
          <a:bodyPr/>
          <a:lstStyle/>
          <a:p>
            <a:fld id="{9E88203B-E734-E549-901A-1C92A37448FB}" type="slidenum">
              <a:rPr lang="en-US" smtClean="0"/>
              <a:t>9</a:t>
            </a:fld>
            <a:endParaRPr lang="en-US"/>
          </a:p>
        </p:txBody>
      </p:sp>
    </p:spTree>
    <p:extLst>
      <p:ext uri="{BB962C8B-B14F-4D97-AF65-F5344CB8AC3E}">
        <p14:creationId xmlns:p14="http://schemas.microsoft.com/office/powerpoint/2010/main" val="2708285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ltLang="zh-CN" dirty="0"/>
              <a:t>Some</a:t>
            </a:r>
            <a:r>
              <a:rPr lang="zh-CN" altLang="en-US" dirty="0"/>
              <a:t> </a:t>
            </a:r>
            <a:r>
              <a:rPr lang="en-US" altLang="zh-CN" dirty="0"/>
              <a:t>are</a:t>
            </a:r>
            <a:r>
              <a:rPr lang="zh-CN" altLang="en-US" dirty="0"/>
              <a:t> </a:t>
            </a:r>
            <a:r>
              <a:rPr lang="en-US" altLang="zh-CN" dirty="0"/>
              <a:t>poorly</a:t>
            </a:r>
            <a:r>
              <a:rPr lang="zh-CN" altLang="en-US" dirty="0"/>
              <a:t> </a:t>
            </a:r>
            <a:r>
              <a:rPr lang="en-US" altLang="zh-CN" dirty="0"/>
              <a:t>positioned</a:t>
            </a:r>
            <a:r>
              <a:rPr lang="zh-CN" altLang="en-US" dirty="0"/>
              <a:t> </a:t>
            </a:r>
            <a:r>
              <a:rPr lang="en-US" altLang="zh-CN" dirty="0"/>
              <a:t>and</a:t>
            </a:r>
            <a:r>
              <a:rPr lang="zh-CN" altLang="en-US" dirty="0"/>
              <a:t> </a:t>
            </a:r>
            <a:r>
              <a:rPr lang="en-US" altLang="zh-CN" dirty="0"/>
              <a:t>too</a:t>
            </a:r>
            <a:r>
              <a:rPr lang="zh-CN" altLang="en-US" dirty="0"/>
              <a:t> </a:t>
            </a:r>
            <a:r>
              <a:rPr lang="en-US" altLang="zh-CN" dirty="0"/>
              <a:t>weakly</a:t>
            </a:r>
            <a:r>
              <a:rPr lang="zh-CN" altLang="en-US" dirty="0"/>
              <a:t> </a:t>
            </a:r>
            <a:r>
              <a:rPr lang="en-US" altLang="zh-CN" dirty="0"/>
              <a:t>informed</a:t>
            </a:r>
            <a:r>
              <a:rPr lang="zh-CN" altLang="en-US" dirty="0"/>
              <a:t> </a:t>
            </a:r>
            <a:r>
              <a:rPr lang="en-US" altLang="zh-CN" dirty="0"/>
              <a:t>to</a:t>
            </a:r>
            <a:r>
              <a:rPr lang="zh-CN" altLang="en-US" dirty="0"/>
              <a:t> </a:t>
            </a:r>
            <a:r>
              <a:rPr lang="en-US" altLang="zh-CN" dirty="0"/>
              <a:t>monitor</a:t>
            </a:r>
            <a:r>
              <a:rPr lang="zh-CN" altLang="en-US" dirty="0"/>
              <a:t> </a:t>
            </a:r>
            <a:r>
              <a:rPr lang="en-US" altLang="zh-CN" dirty="0"/>
              <a:t>the</a:t>
            </a:r>
            <a:r>
              <a:rPr lang="zh-CN" altLang="en-US" dirty="0"/>
              <a:t> </a:t>
            </a:r>
            <a:r>
              <a:rPr lang="en-US" altLang="zh-CN" dirty="0"/>
              <a:t>debtor’s</a:t>
            </a:r>
            <a:r>
              <a:rPr lang="zh-CN" altLang="en-US" dirty="0"/>
              <a:t> </a:t>
            </a:r>
            <a:r>
              <a:rPr lang="en-US" altLang="zh-CN" dirty="0"/>
              <a:t>overall</a:t>
            </a:r>
            <a:r>
              <a:rPr lang="zh-CN" altLang="en-US" dirty="0"/>
              <a:t> </a:t>
            </a:r>
            <a:r>
              <a:rPr lang="en-US" altLang="zh-CN" dirty="0"/>
              <a:t>riskiness</a:t>
            </a:r>
            <a:r>
              <a:rPr lang="zh-CN" altLang="en-US" dirty="0"/>
              <a:t> </a:t>
            </a:r>
            <a:r>
              <a:rPr lang="en-US" altLang="zh-CN" dirty="0"/>
              <a:t>and</a:t>
            </a:r>
            <a:r>
              <a:rPr lang="zh-CN" altLang="en-US" dirty="0"/>
              <a:t> </a:t>
            </a:r>
            <a:r>
              <a:rPr lang="en-US" altLang="zh-CN" dirty="0"/>
              <a:t>its</a:t>
            </a:r>
            <a:r>
              <a:rPr lang="zh-CN" altLang="en-US" dirty="0"/>
              <a:t> </a:t>
            </a:r>
            <a:r>
              <a:rPr lang="en-US" altLang="zh-CN" dirty="0"/>
              <a:t>derivatives</a:t>
            </a:r>
            <a:r>
              <a:rPr lang="zh-CN" altLang="en-US" dirty="0"/>
              <a:t> </a:t>
            </a:r>
            <a:r>
              <a:rPr lang="en-US" altLang="zh-CN" dirty="0"/>
              <a:t>portfolio.</a:t>
            </a:r>
            <a:r>
              <a:rPr lang="zh-CN" altLang="en-US" dirty="0"/>
              <a:t> </a:t>
            </a:r>
            <a:r>
              <a:rPr lang="en-US" altLang="zh-CN" dirty="0"/>
              <a:t>The</a:t>
            </a:r>
            <a:r>
              <a:rPr lang="zh-CN" altLang="en-US" dirty="0"/>
              <a:t> </a:t>
            </a:r>
            <a:r>
              <a:rPr lang="en-US" altLang="zh-CN" dirty="0"/>
              <a:t>new</a:t>
            </a:r>
            <a:r>
              <a:rPr lang="zh-CN" altLang="en-US" dirty="0"/>
              <a:t> </a:t>
            </a:r>
            <a:r>
              <a:rPr lang="en-US" altLang="zh-CN" dirty="0"/>
              <a:t>risk</a:t>
            </a:r>
            <a:r>
              <a:rPr lang="zh-CN" altLang="en-US" dirty="0"/>
              <a:t> </a:t>
            </a:r>
            <a:r>
              <a:rPr lang="en-US" altLang="zh-CN" dirty="0"/>
              <a:t>bearers</a:t>
            </a:r>
            <a:r>
              <a:rPr lang="zh-CN" altLang="en-US" dirty="0"/>
              <a:t> </a:t>
            </a:r>
            <a:r>
              <a:rPr lang="en-US" altLang="zh-CN" dirty="0"/>
              <a:t>are</a:t>
            </a:r>
            <a:r>
              <a:rPr lang="zh-CN" altLang="en-US" dirty="0"/>
              <a:t> </a:t>
            </a:r>
            <a:r>
              <a:rPr lang="en-US" altLang="zh-CN" dirty="0"/>
              <a:t>initially</a:t>
            </a:r>
            <a:r>
              <a:rPr lang="zh-CN" altLang="en-US" dirty="0"/>
              <a:t> </a:t>
            </a:r>
            <a:r>
              <a:rPr lang="en-US" altLang="zh-CN" dirty="0"/>
              <a:t>insurance</a:t>
            </a:r>
            <a:r>
              <a:rPr lang="zh-CN" altLang="en-US" dirty="0"/>
              <a:t> </a:t>
            </a:r>
            <a:r>
              <a:rPr lang="en-US" altLang="zh-CN" dirty="0"/>
              <a:t>policyholders,</a:t>
            </a:r>
            <a:r>
              <a:rPr lang="zh-CN" altLang="en-US" dirty="0"/>
              <a:t> </a:t>
            </a:r>
            <a:r>
              <a:rPr lang="en-US" altLang="zh-CN" dirty="0"/>
              <a:t>bank</a:t>
            </a:r>
            <a:r>
              <a:rPr lang="zh-CN" altLang="en-US" dirty="0"/>
              <a:t> </a:t>
            </a:r>
            <a:r>
              <a:rPr lang="en-US" altLang="zh-CN" dirty="0"/>
              <a:t>depositors,</a:t>
            </a:r>
            <a:r>
              <a:rPr lang="zh-CN" altLang="en-US" dirty="0"/>
              <a:t> </a:t>
            </a:r>
            <a:r>
              <a:rPr lang="en-US" altLang="zh-CN" dirty="0"/>
              <a:t>commercial</a:t>
            </a:r>
            <a:r>
              <a:rPr lang="zh-CN" altLang="en-US" dirty="0"/>
              <a:t> </a:t>
            </a:r>
            <a:r>
              <a:rPr lang="en-US" altLang="zh-CN" dirty="0"/>
              <a:t>paper</a:t>
            </a:r>
            <a:r>
              <a:rPr lang="zh-CN" altLang="en-US" dirty="0"/>
              <a:t> </a:t>
            </a:r>
            <a:r>
              <a:rPr lang="en-US" altLang="zh-CN" dirty="0"/>
              <a:t>buyer.</a:t>
            </a:r>
          </a:p>
          <a:p>
            <a:pPr marL="228600" indent="-228600">
              <a:buAutoNum type="arabicPeriod"/>
            </a:pPr>
            <a:r>
              <a:rPr lang="en-US" altLang="zh-CN" dirty="0"/>
              <a:t>The</a:t>
            </a:r>
            <a:r>
              <a:rPr lang="zh-CN" altLang="en-US" dirty="0"/>
              <a:t> </a:t>
            </a:r>
            <a:r>
              <a:rPr lang="en-US" altLang="zh-CN" dirty="0"/>
              <a:t>second</a:t>
            </a:r>
            <a:r>
              <a:rPr lang="zh-CN" altLang="en-US" dirty="0"/>
              <a:t> </a:t>
            </a:r>
            <a:r>
              <a:rPr lang="en-US" altLang="zh-CN" dirty="0"/>
              <a:t>and</a:t>
            </a:r>
            <a:r>
              <a:rPr lang="zh-CN" altLang="en-US" dirty="0"/>
              <a:t> </a:t>
            </a:r>
            <a:r>
              <a:rPr lang="en-US" altLang="zh-CN" dirty="0"/>
              <a:t>biggest</a:t>
            </a:r>
            <a:r>
              <a:rPr lang="zh-CN" altLang="en-US" dirty="0"/>
              <a:t> </a:t>
            </a:r>
            <a:r>
              <a:rPr lang="en-US" altLang="zh-CN" dirty="0"/>
              <a:t>reason</a:t>
            </a:r>
            <a:r>
              <a:rPr lang="zh-CN" altLang="en-US" dirty="0"/>
              <a:t> </a:t>
            </a:r>
            <a:r>
              <a:rPr lang="en-US" altLang="zh-CN" dirty="0"/>
              <a:t>that</a:t>
            </a:r>
            <a:r>
              <a:rPr lang="zh-CN" altLang="en-US" dirty="0"/>
              <a:t> </a:t>
            </a:r>
            <a:r>
              <a:rPr lang="en-US" altLang="zh-CN" dirty="0"/>
              <a:t>contractual</a:t>
            </a:r>
            <a:r>
              <a:rPr lang="zh-CN" altLang="en-US" dirty="0"/>
              <a:t> </a:t>
            </a:r>
            <a:r>
              <a:rPr lang="en-US" altLang="zh-CN" dirty="0"/>
              <a:t>reaction</a:t>
            </a:r>
            <a:r>
              <a:rPr lang="zh-CN" altLang="en-US" dirty="0"/>
              <a:t> </a:t>
            </a:r>
            <a:r>
              <a:rPr lang="en-US" altLang="zh-CN" dirty="0"/>
              <a:t>fails</a:t>
            </a:r>
            <a:r>
              <a:rPr lang="zh-CN" altLang="en-US" dirty="0"/>
              <a:t> </a:t>
            </a:r>
            <a:r>
              <a:rPr lang="en-US" altLang="zh-CN" dirty="0"/>
              <a:t>for</a:t>
            </a:r>
            <a:r>
              <a:rPr lang="zh-CN" altLang="en-US" dirty="0"/>
              <a:t> </a:t>
            </a:r>
            <a:r>
              <a:rPr lang="en-US" altLang="zh-CN" dirty="0" err="1"/>
              <a:t>superpriority</a:t>
            </a:r>
            <a:r>
              <a:rPr lang="zh-CN" altLang="en-US" dirty="0"/>
              <a:t> </a:t>
            </a:r>
            <a:r>
              <a:rPr lang="en-US" altLang="zh-CN" dirty="0"/>
              <a:t>risk</a:t>
            </a:r>
            <a:r>
              <a:rPr lang="zh-CN" altLang="en-US" dirty="0"/>
              <a:t> </a:t>
            </a:r>
            <a:r>
              <a:rPr lang="en-US" altLang="zh-CN" dirty="0"/>
              <a:t>shifting</a:t>
            </a:r>
            <a:r>
              <a:rPr lang="zh-CN" altLang="en-US" dirty="0"/>
              <a:t> </a:t>
            </a:r>
            <a:r>
              <a:rPr lang="en-US" altLang="zh-CN" dirty="0"/>
              <a:t>is</a:t>
            </a:r>
            <a:r>
              <a:rPr lang="zh-CN" altLang="en-US" dirty="0"/>
              <a:t> </a:t>
            </a:r>
            <a:r>
              <a:rPr lang="en-US" altLang="zh-CN" dirty="0"/>
              <a:t>that</a:t>
            </a:r>
            <a:r>
              <a:rPr lang="zh-CN" altLang="en-US" dirty="0"/>
              <a:t> </a:t>
            </a:r>
            <a:r>
              <a:rPr lang="en-US" altLang="zh-CN" dirty="0"/>
              <a:t>the</a:t>
            </a:r>
            <a:r>
              <a:rPr lang="zh-CN" altLang="en-US" dirty="0"/>
              <a:t> </a:t>
            </a:r>
            <a:r>
              <a:rPr lang="en-US" altLang="zh-CN" dirty="0"/>
              <a:t>creditor</a:t>
            </a:r>
            <a:r>
              <a:rPr lang="zh-CN" altLang="en-US" dirty="0"/>
              <a:t> </a:t>
            </a:r>
            <a:r>
              <a:rPr lang="en-US" altLang="zh-CN" dirty="0"/>
              <a:t>eventually</a:t>
            </a:r>
            <a:r>
              <a:rPr lang="zh-CN" altLang="en-US" dirty="0"/>
              <a:t> </a:t>
            </a:r>
            <a:r>
              <a:rPr lang="en-US" altLang="zh-CN" dirty="0"/>
              <a:t>bearing</a:t>
            </a:r>
            <a:r>
              <a:rPr lang="zh-CN" altLang="en-US" dirty="0"/>
              <a:t> </a:t>
            </a:r>
            <a:r>
              <a:rPr lang="en-US" altLang="zh-CN" dirty="0"/>
              <a:t>the</a:t>
            </a:r>
            <a:r>
              <a:rPr lang="zh-CN" altLang="en-US" dirty="0"/>
              <a:t> </a:t>
            </a:r>
            <a:r>
              <a:rPr lang="en-US" altLang="zh-CN" dirty="0"/>
              <a:t>most</a:t>
            </a:r>
            <a:r>
              <a:rPr lang="zh-CN" altLang="en-US" dirty="0"/>
              <a:t> </a:t>
            </a:r>
            <a:r>
              <a:rPr lang="en-US" altLang="zh-CN" dirty="0"/>
              <a:t>of</a:t>
            </a:r>
            <a:r>
              <a:rPr lang="zh-CN" altLang="en-US" dirty="0"/>
              <a:t> </a:t>
            </a:r>
            <a:r>
              <a:rPr lang="en-US" altLang="zh-CN" dirty="0"/>
              <a:t>the</a:t>
            </a:r>
            <a:r>
              <a:rPr lang="zh-CN" altLang="en-US" dirty="0"/>
              <a:t> </a:t>
            </a:r>
            <a:r>
              <a:rPr lang="en-US" altLang="zh-CN" dirty="0"/>
              <a:t>transferred</a:t>
            </a:r>
            <a:r>
              <a:rPr lang="zh-CN" altLang="en-US" dirty="0"/>
              <a:t> </a:t>
            </a:r>
            <a:r>
              <a:rPr lang="en-US" altLang="zh-CN" dirty="0"/>
              <a:t>risk</a:t>
            </a:r>
            <a:r>
              <a:rPr lang="zh-CN" altLang="en-US" dirty="0"/>
              <a:t> </a:t>
            </a:r>
            <a:r>
              <a:rPr lang="en-US" altLang="zh-CN" dirty="0"/>
              <a:t>is</a:t>
            </a:r>
            <a:r>
              <a:rPr lang="zh-CN" altLang="en-US" dirty="0"/>
              <a:t> </a:t>
            </a:r>
            <a:r>
              <a:rPr lang="en-US" altLang="zh-CN" dirty="0"/>
              <a:t>US</a:t>
            </a:r>
            <a:r>
              <a:rPr lang="zh-CN" altLang="en-US" dirty="0"/>
              <a:t> </a:t>
            </a:r>
            <a:r>
              <a:rPr lang="en-US" altLang="zh-CN" dirty="0"/>
              <a:t>as</a:t>
            </a:r>
            <a:r>
              <a:rPr lang="zh-CN" altLang="en-US" dirty="0"/>
              <a:t> </a:t>
            </a:r>
            <a:r>
              <a:rPr lang="en-US" altLang="zh-CN" dirty="0"/>
              <a:t>guarantor</a:t>
            </a:r>
            <a:r>
              <a:rPr lang="zh-CN" altLang="en-US" dirty="0"/>
              <a:t> </a:t>
            </a:r>
            <a:r>
              <a:rPr lang="en-US" altLang="zh-CN" dirty="0"/>
              <a:t>of</a:t>
            </a:r>
            <a:r>
              <a:rPr lang="zh-CN" altLang="en-US" dirty="0"/>
              <a:t> </a:t>
            </a:r>
            <a:r>
              <a:rPr lang="en-US" altLang="zh-CN" dirty="0"/>
              <a:t>too-big-too</a:t>
            </a:r>
            <a:r>
              <a:rPr lang="zh-CN" altLang="en-US" dirty="0"/>
              <a:t> </a:t>
            </a:r>
            <a:r>
              <a:rPr lang="en-US" altLang="zh-CN" dirty="0"/>
              <a:t>fail</a:t>
            </a:r>
            <a:r>
              <a:rPr lang="zh-CN" altLang="en-US" dirty="0"/>
              <a:t> </a:t>
            </a:r>
            <a:r>
              <a:rPr lang="en-US" altLang="zh-CN" dirty="0"/>
              <a:t>firms.</a:t>
            </a:r>
            <a:r>
              <a:rPr lang="zh-CN" altLang="en-US" dirty="0"/>
              <a:t> </a:t>
            </a:r>
            <a:r>
              <a:rPr lang="en-US" altLang="zh-CN" dirty="0"/>
              <a:t>For</a:t>
            </a:r>
            <a:r>
              <a:rPr lang="zh-CN" altLang="en-US" dirty="0"/>
              <a:t> </a:t>
            </a:r>
            <a:r>
              <a:rPr lang="en-US" altLang="zh-CN" dirty="0"/>
              <a:t>US,</a:t>
            </a:r>
            <a:r>
              <a:rPr lang="zh-CN" altLang="en-US" dirty="0"/>
              <a:t> </a:t>
            </a:r>
            <a:r>
              <a:rPr lang="en-US" altLang="zh-CN" dirty="0"/>
              <a:t>contractual</a:t>
            </a:r>
            <a:r>
              <a:rPr lang="zh-CN" altLang="en-US" dirty="0"/>
              <a:t> </a:t>
            </a:r>
            <a:r>
              <a:rPr lang="en-US" altLang="zh-CN" dirty="0"/>
              <a:t>reaction</a:t>
            </a:r>
            <a:r>
              <a:rPr lang="zh-CN" altLang="en-US" dirty="0"/>
              <a:t> </a:t>
            </a:r>
            <a:r>
              <a:rPr lang="en-US" altLang="zh-CN" dirty="0"/>
              <a:t>will</a:t>
            </a:r>
            <a:r>
              <a:rPr lang="zh-CN" altLang="en-US" dirty="0"/>
              <a:t> </a:t>
            </a:r>
            <a:r>
              <a:rPr lang="en-US" altLang="zh-CN" dirty="0"/>
              <a:t>not</a:t>
            </a:r>
            <a:r>
              <a:rPr lang="zh-CN" altLang="en-US" dirty="0"/>
              <a:t> </a:t>
            </a:r>
            <a:r>
              <a:rPr lang="en-US" altLang="zh-CN" dirty="0"/>
              <a:t>be</a:t>
            </a:r>
            <a:r>
              <a:rPr lang="zh-CN" altLang="en-US" dirty="0"/>
              <a:t> </a:t>
            </a:r>
            <a:r>
              <a:rPr lang="en-US" altLang="zh-CN" dirty="0"/>
              <a:t>able</a:t>
            </a:r>
            <a:r>
              <a:rPr lang="zh-CN" altLang="en-US" dirty="0"/>
              <a:t> </a:t>
            </a:r>
            <a:r>
              <a:rPr lang="en-US" altLang="zh-CN" dirty="0"/>
              <a:t>to</a:t>
            </a:r>
            <a:r>
              <a:rPr lang="zh-CN" altLang="en-US" dirty="0"/>
              <a:t> </a:t>
            </a:r>
            <a:r>
              <a:rPr lang="en-US" altLang="zh-CN" dirty="0"/>
              <a:t>solve</a:t>
            </a:r>
            <a:r>
              <a:rPr lang="zh-CN" altLang="en-US" dirty="0"/>
              <a:t> </a:t>
            </a:r>
            <a:r>
              <a:rPr lang="en-US" altLang="zh-CN" dirty="0"/>
              <a:t>major</a:t>
            </a:r>
            <a:r>
              <a:rPr lang="zh-CN" altLang="en-US" dirty="0"/>
              <a:t> </a:t>
            </a:r>
            <a:r>
              <a:rPr lang="en-US" altLang="zh-CN" dirty="0"/>
              <a:t>systemic</a:t>
            </a:r>
            <a:r>
              <a:rPr lang="zh-CN" altLang="en-US" dirty="0"/>
              <a:t> </a:t>
            </a:r>
            <a:r>
              <a:rPr lang="en-US" altLang="zh-CN" dirty="0"/>
              <a:t>problem</a:t>
            </a:r>
          </a:p>
          <a:p>
            <a:pPr marL="228600" indent="-228600">
              <a:buAutoNum type="arabicPeriod"/>
            </a:pPr>
            <a:r>
              <a:rPr lang="en-US" altLang="zh-CN" dirty="0"/>
              <a:t>Such</a:t>
            </a:r>
            <a:r>
              <a:rPr lang="zh-CN" altLang="en-US" dirty="0"/>
              <a:t> </a:t>
            </a:r>
            <a:r>
              <a:rPr lang="en-US" altLang="zh-CN" dirty="0"/>
              <a:t>as</a:t>
            </a:r>
            <a:r>
              <a:rPr lang="zh-CN" altLang="en-US" dirty="0"/>
              <a:t> </a:t>
            </a:r>
            <a:r>
              <a:rPr lang="en-US" altLang="zh-CN" dirty="0"/>
              <a:t>reshaping</a:t>
            </a:r>
            <a:r>
              <a:rPr lang="zh-CN" altLang="en-US" dirty="0"/>
              <a:t> </a:t>
            </a:r>
            <a:r>
              <a:rPr lang="en-US" altLang="zh-CN" dirty="0"/>
              <a:t>the</a:t>
            </a:r>
            <a:r>
              <a:rPr lang="zh-CN" altLang="en-US" dirty="0"/>
              <a:t> </a:t>
            </a:r>
            <a:r>
              <a:rPr lang="en-US" altLang="zh-CN" dirty="0"/>
              <a:t>code’s</a:t>
            </a:r>
            <a:r>
              <a:rPr lang="zh-CN" altLang="en-US" dirty="0"/>
              <a:t> </a:t>
            </a:r>
            <a:r>
              <a:rPr lang="en-US" altLang="zh-CN" dirty="0"/>
              <a:t>safe</a:t>
            </a:r>
            <a:r>
              <a:rPr lang="zh-CN" altLang="en-US" dirty="0"/>
              <a:t> </a:t>
            </a:r>
            <a:r>
              <a:rPr lang="en-US" altLang="zh-CN" dirty="0"/>
              <a:t>harbors</a:t>
            </a:r>
          </a:p>
        </p:txBody>
      </p:sp>
      <p:sp>
        <p:nvSpPr>
          <p:cNvPr id="4" name="Slide Number Placeholder 3"/>
          <p:cNvSpPr>
            <a:spLocks noGrp="1"/>
          </p:cNvSpPr>
          <p:nvPr>
            <p:ph type="sldNum" sz="quarter" idx="5"/>
          </p:nvPr>
        </p:nvSpPr>
        <p:spPr/>
        <p:txBody>
          <a:bodyPr/>
          <a:lstStyle/>
          <a:p>
            <a:fld id="{9E88203B-E734-E549-901A-1C92A37448FB}" type="slidenum">
              <a:rPr lang="en-US" smtClean="0"/>
              <a:t>10</a:t>
            </a:fld>
            <a:endParaRPr lang="en-US"/>
          </a:p>
        </p:txBody>
      </p:sp>
    </p:spTree>
    <p:extLst>
      <p:ext uri="{BB962C8B-B14F-4D97-AF65-F5344CB8AC3E}">
        <p14:creationId xmlns:p14="http://schemas.microsoft.com/office/powerpoint/2010/main" val="1837154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B76CC66-BD93-FB4B-8F19-D3A969DEAF63}" type="datetimeFigureOut">
              <a:rPr lang="en-US" smtClean="0"/>
              <a:t>9/17/19</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158475287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B76CC66-BD93-FB4B-8F19-D3A969DEAF63}" type="datetimeFigureOut">
              <a:rPr lang="en-US" smtClean="0"/>
              <a:t>9/17/19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542525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76CC66-BD93-FB4B-8F19-D3A969DEAF63}" type="datetimeFigureOut">
              <a:rPr lang="en-US" smtClean="0"/>
              <a:t>9/17/19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3834269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76CC66-BD93-FB4B-8F19-D3A969DEAF63}" type="datetimeFigureOut">
              <a:rPr lang="en-US" smtClean="0"/>
              <a:t>9/17/19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4070773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76CC66-BD93-FB4B-8F19-D3A969DEAF63}" type="datetimeFigureOut">
              <a:rPr lang="en-US" smtClean="0"/>
              <a:t>9/17/19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2394265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76CC66-BD93-FB4B-8F19-D3A969DEAF63}" type="datetimeFigureOut">
              <a:rPr lang="en-US" smtClean="0"/>
              <a:t>9/17/19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3716542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76CC66-BD93-FB4B-8F19-D3A969DEAF63}" type="datetimeFigureOut">
              <a:rPr lang="en-US" smtClean="0"/>
              <a:t>9/17/19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977726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76CC66-BD93-FB4B-8F19-D3A969DEAF63}" type="datetimeFigureOut">
              <a:rPr lang="en-US" smtClean="0"/>
              <a:t>9/17/19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283D-58A9-2C44-B641-A905D342AEB2}" type="slidenum">
              <a:rPr lang="en-US" smtClean="0"/>
              <a:t>‹#›</a:t>
            </a:fld>
            <a:endParaRPr lang="en-US"/>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4423837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76CC66-BD93-FB4B-8F19-D3A969DEAF63}" type="datetimeFigureOut">
              <a:rPr lang="en-US" smtClean="0"/>
              <a:t>9/17/19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116656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76CC66-BD93-FB4B-8F19-D3A969DEAF63}" type="datetimeFigureOut">
              <a:rPr lang="en-US" smtClean="0"/>
              <a:t>9/17/19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3654958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76CC66-BD93-FB4B-8F19-D3A969DEAF63}" type="datetimeFigureOut">
              <a:rPr lang="en-US" smtClean="0"/>
              <a:t>9/17/19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3670339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76CC66-BD93-FB4B-8F19-D3A969DEAF63}" type="datetimeFigureOut">
              <a:rPr lang="en-US" smtClean="0"/>
              <a:t>9/17/19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413266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76CC66-BD93-FB4B-8F19-D3A969DEAF63}" type="datetimeFigureOut">
              <a:rPr lang="en-US" smtClean="0"/>
              <a:t>9/17/19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1523219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76CC66-BD93-FB4B-8F19-D3A969DEAF63}" type="datetimeFigureOut">
              <a:rPr lang="en-US" smtClean="0"/>
              <a:t>9/17/19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465030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B76CC66-BD93-FB4B-8F19-D3A969DEAF63}" type="datetimeFigureOut">
              <a:rPr lang="en-US" smtClean="0"/>
              <a:t>9/17/19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3224543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B76CC66-BD93-FB4B-8F19-D3A969DEAF63}" type="datetimeFigureOut">
              <a:rPr lang="en-US" smtClean="0"/>
              <a:t>9/17/19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2148922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B76CC66-BD93-FB4B-8F19-D3A969DEAF63}" type="datetimeFigureOut">
              <a:rPr lang="en-US" smtClean="0"/>
              <a:t>9/17/19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AE283D-58A9-2C44-B641-A905D342AEB2}" type="slidenum">
              <a:rPr lang="en-US" smtClean="0"/>
              <a:t>‹#›</a:t>
            </a:fld>
            <a:endParaRPr lang="en-US"/>
          </a:p>
        </p:txBody>
      </p:sp>
    </p:spTree>
    <p:extLst>
      <p:ext uri="{BB962C8B-B14F-4D97-AF65-F5344CB8AC3E}">
        <p14:creationId xmlns:p14="http://schemas.microsoft.com/office/powerpoint/2010/main" val="707094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8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B76CC66-BD93-FB4B-8F19-D3A969DEAF63}" type="datetimeFigureOut">
              <a:rPr lang="en-US" smtClean="0"/>
              <a:t>9/17/19</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0AE283D-58A9-2C44-B641-A905D342AEB2}" type="slidenum">
              <a:rPr lang="en-US" smtClean="0"/>
              <a:t>‹#›</a:t>
            </a:fld>
            <a:endParaRPr lang="en-US"/>
          </a:p>
        </p:txBody>
      </p:sp>
    </p:spTree>
    <p:extLst>
      <p:ext uri="{BB962C8B-B14F-4D97-AF65-F5344CB8AC3E}">
        <p14:creationId xmlns:p14="http://schemas.microsoft.com/office/powerpoint/2010/main" val="4266577594"/>
      </p:ext>
    </p:extLst>
  </p:cSld>
  <p:clrMap bg1="dk1" tx1="lt1" bg2="dk2" tx2="lt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B21F5-1509-6545-A83C-B91966880474}"/>
              </a:ext>
            </a:extLst>
          </p:cNvPr>
          <p:cNvSpPr>
            <a:spLocks noGrp="1"/>
          </p:cNvSpPr>
          <p:nvPr>
            <p:ph type="ctrTitle"/>
          </p:nvPr>
        </p:nvSpPr>
        <p:spPr>
          <a:xfrm>
            <a:off x="1343025" y="1217497"/>
            <a:ext cx="9182184" cy="2211503"/>
          </a:xfrm>
        </p:spPr>
        <p:txBody>
          <a:bodyPr>
            <a:normAutofit/>
          </a:bodyPr>
          <a:lstStyle/>
          <a:p>
            <a:r>
              <a:rPr lang="en-US" altLang="zh-CN" sz="4000" dirty="0">
                <a:latin typeface="+mn-lt"/>
              </a:rPr>
              <a:t>The</a:t>
            </a:r>
            <a:r>
              <a:rPr lang="zh-CN" altLang="en-US" sz="4000" dirty="0">
                <a:latin typeface="+mn-lt"/>
              </a:rPr>
              <a:t> </a:t>
            </a:r>
            <a:r>
              <a:rPr lang="en-US" altLang="zh-CN" sz="4000" dirty="0">
                <a:latin typeface="+mn-lt"/>
              </a:rPr>
              <a:t>derivatives market’s payment priorities as financial crisis accelerator</a:t>
            </a:r>
            <a:endParaRPr lang="en-US" sz="4000" dirty="0">
              <a:latin typeface="+mn-lt"/>
            </a:endParaRPr>
          </a:p>
        </p:txBody>
      </p:sp>
      <p:sp>
        <p:nvSpPr>
          <p:cNvPr id="3" name="Subtitle 2">
            <a:extLst>
              <a:ext uri="{FF2B5EF4-FFF2-40B4-BE49-F238E27FC236}">
                <a16:creationId xmlns:a16="http://schemas.microsoft.com/office/drawing/2014/main" id="{D05914CC-3DD8-304B-AB2F-34BB51E593C9}"/>
              </a:ext>
            </a:extLst>
          </p:cNvPr>
          <p:cNvSpPr>
            <a:spLocks noGrp="1"/>
          </p:cNvSpPr>
          <p:nvPr>
            <p:ph type="subTitle" idx="1"/>
          </p:nvPr>
        </p:nvSpPr>
        <p:spPr>
          <a:xfrm>
            <a:off x="1835233" y="4185321"/>
            <a:ext cx="8689976" cy="1880628"/>
          </a:xfrm>
        </p:spPr>
        <p:txBody>
          <a:bodyPr>
            <a:normAutofit/>
          </a:bodyPr>
          <a:lstStyle/>
          <a:p>
            <a:r>
              <a:rPr lang="en-US" sz="2400" dirty="0">
                <a:solidFill>
                  <a:schemeClr val="tx1">
                    <a:lumMod val="50000"/>
                    <a:lumOff val="50000"/>
                  </a:schemeClr>
                </a:solidFill>
              </a:rPr>
              <a:t>Author: Mark J. ROE</a:t>
            </a:r>
          </a:p>
          <a:p>
            <a:r>
              <a:rPr lang="en-US" sz="2400" dirty="0">
                <a:solidFill>
                  <a:schemeClr val="tx1">
                    <a:lumMod val="50000"/>
                    <a:lumOff val="50000"/>
                  </a:schemeClr>
                </a:solidFill>
              </a:rPr>
              <a:t>PRESENTER: JACKIE LI</a:t>
            </a:r>
          </a:p>
          <a:p>
            <a:r>
              <a:rPr lang="en-US" sz="2400" dirty="0">
                <a:solidFill>
                  <a:schemeClr val="tx1">
                    <a:lumMod val="50000"/>
                    <a:lumOff val="50000"/>
                  </a:schemeClr>
                </a:solidFill>
              </a:rPr>
              <a:t>9/18/2019</a:t>
            </a:r>
          </a:p>
        </p:txBody>
      </p:sp>
    </p:spTree>
    <p:extLst>
      <p:ext uri="{BB962C8B-B14F-4D97-AF65-F5344CB8AC3E}">
        <p14:creationId xmlns:p14="http://schemas.microsoft.com/office/powerpoint/2010/main" val="309254692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822FF-32CC-7646-BE03-64BDD120FDFD}"/>
              </a:ext>
            </a:extLst>
          </p:cNvPr>
          <p:cNvSpPr>
            <a:spLocks noGrp="1"/>
          </p:cNvSpPr>
          <p:nvPr>
            <p:ph type="title"/>
          </p:nvPr>
        </p:nvSpPr>
        <p:spPr>
          <a:xfrm>
            <a:off x="685801" y="609600"/>
            <a:ext cx="11168148" cy="1456267"/>
          </a:xfrm>
        </p:spPr>
        <p:txBody>
          <a:bodyPr/>
          <a:lstStyle/>
          <a:p>
            <a:r>
              <a:rPr lang="en-US" altLang="zh-CN" dirty="0">
                <a:latin typeface="Abadi" panose="020B0604020104020204" pitchFamily="34" charset="0"/>
              </a:rPr>
              <a:t>Why</a:t>
            </a:r>
            <a:r>
              <a:rPr lang="zh-CN" altLang="en-US" dirty="0">
                <a:latin typeface="Abadi" panose="020B0604020104020204" pitchFamily="34" charset="0"/>
              </a:rPr>
              <a:t> </a:t>
            </a:r>
            <a:r>
              <a:rPr lang="en-US" altLang="zh-CN" dirty="0">
                <a:latin typeface="Abadi" panose="020B0604020104020204" pitchFamily="34" charset="0"/>
              </a:rPr>
              <a:t>contract</a:t>
            </a:r>
            <a:r>
              <a:rPr lang="zh-CN" altLang="en-US" dirty="0">
                <a:latin typeface="Abadi" panose="020B0604020104020204" pitchFamily="34" charset="0"/>
              </a:rPr>
              <a:t> </a:t>
            </a:r>
            <a:r>
              <a:rPr lang="en-US" altLang="zh-CN" dirty="0">
                <a:latin typeface="Abadi" panose="020B0604020104020204" pitchFamily="34" charset="0"/>
              </a:rPr>
              <a:t>cannot</a:t>
            </a:r>
            <a:r>
              <a:rPr lang="zh-CN" altLang="en-US" dirty="0">
                <a:latin typeface="Abadi" panose="020B0604020104020204" pitchFamily="34" charset="0"/>
              </a:rPr>
              <a:t> </a:t>
            </a:r>
            <a:r>
              <a:rPr lang="en-US" altLang="zh-CN" dirty="0">
                <a:latin typeface="Abadi" panose="020B0604020104020204" pitchFamily="34" charset="0"/>
              </a:rPr>
              <a:t>solve</a:t>
            </a:r>
            <a:r>
              <a:rPr lang="zh-CN" altLang="en-US" dirty="0">
                <a:latin typeface="Abadi" panose="020B0604020104020204" pitchFamily="34" charset="0"/>
              </a:rPr>
              <a:t> </a:t>
            </a:r>
            <a:r>
              <a:rPr lang="en-US" altLang="zh-CN" dirty="0">
                <a:latin typeface="Abadi" panose="020B0604020104020204" pitchFamily="34" charset="0"/>
              </a:rPr>
              <a:t>counterparty</a:t>
            </a:r>
            <a:r>
              <a:rPr lang="zh-CN" altLang="en-US" dirty="0">
                <a:latin typeface="Abadi" panose="020B0604020104020204" pitchFamily="34" charset="0"/>
              </a:rPr>
              <a:t> </a:t>
            </a:r>
            <a:r>
              <a:rPr lang="en-US" altLang="zh-CN" dirty="0">
                <a:latin typeface="Abadi" panose="020B0604020104020204" pitchFamily="34" charset="0"/>
              </a:rPr>
              <a:t>risk</a:t>
            </a:r>
            <a:endParaRPr lang="en-US" dirty="0">
              <a:latin typeface="Abadi" panose="020B0604020104020204" pitchFamily="34" charset="0"/>
            </a:endParaRPr>
          </a:p>
        </p:txBody>
      </p:sp>
      <p:sp>
        <p:nvSpPr>
          <p:cNvPr id="3" name="Content Placeholder 2">
            <a:extLst>
              <a:ext uri="{FF2B5EF4-FFF2-40B4-BE49-F238E27FC236}">
                <a16:creationId xmlns:a16="http://schemas.microsoft.com/office/drawing/2014/main" id="{19C53EB2-E241-0D48-9DBC-4454679CFB6B}"/>
              </a:ext>
            </a:extLst>
          </p:cNvPr>
          <p:cNvSpPr>
            <a:spLocks noGrp="1"/>
          </p:cNvSpPr>
          <p:nvPr>
            <p:ph idx="1"/>
          </p:nvPr>
        </p:nvSpPr>
        <p:spPr>
          <a:xfrm>
            <a:off x="685801" y="1337733"/>
            <a:ext cx="10253748" cy="3649133"/>
          </a:xfrm>
        </p:spPr>
        <p:txBody>
          <a:bodyPr>
            <a:normAutofit/>
          </a:bodyPr>
          <a:lstStyle/>
          <a:p>
            <a:r>
              <a:rPr lang="en-US" altLang="zh-CN" sz="2400" dirty="0"/>
              <a:t>A</a:t>
            </a:r>
            <a:r>
              <a:rPr lang="zh-CN" altLang="en-US" sz="2400" dirty="0"/>
              <a:t> </a:t>
            </a:r>
            <a:r>
              <a:rPr lang="en-US" altLang="zh-CN" sz="2400" dirty="0"/>
              <a:t>large</a:t>
            </a:r>
            <a:r>
              <a:rPr lang="zh-CN" altLang="en-US" sz="2400" dirty="0"/>
              <a:t> </a:t>
            </a:r>
            <a:r>
              <a:rPr lang="en-US" altLang="zh-CN" sz="2400" dirty="0"/>
              <a:t>slice</a:t>
            </a:r>
            <a:r>
              <a:rPr lang="zh-CN" altLang="en-US" sz="2400" dirty="0"/>
              <a:t> </a:t>
            </a:r>
            <a:r>
              <a:rPr lang="en-US" altLang="zh-CN" sz="2400" dirty="0"/>
              <a:t>of</a:t>
            </a:r>
            <a:r>
              <a:rPr lang="zh-CN" altLang="en-US" sz="2400" dirty="0"/>
              <a:t> </a:t>
            </a:r>
            <a:r>
              <a:rPr lang="en-US" altLang="zh-CN" sz="2400" dirty="0"/>
              <a:t>the</a:t>
            </a:r>
            <a:r>
              <a:rPr lang="zh-CN" altLang="en-US" sz="2400" dirty="0"/>
              <a:t> </a:t>
            </a:r>
            <a:r>
              <a:rPr lang="en-US" altLang="zh-CN" sz="2400" dirty="0"/>
              <a:t>default</a:t>
            </a:r>
            <a:r>
              <a:rPr lang="zh-CN" altLang="en-US" sz="2400" dirty="0"/>
              <a:t> </a:t>
            </a:r>
            <a:r>
              <a:rPr lang="en-US" altLang="zh-CN" sz="2400" dirty="0"/>
              <a:t>risk</a:t>
            </a:r>
            <a:r>
              <a:rPr lang="zh-CN" altLang="en-US" sz="2400" dirty="0"/>
              <a:t> </a:t>
            </a:r>
            <a:r>
              <a:rPr lang="en-US" altLang="zh-CN" sz="2400" dirty="0"/>
              <a:t>moves</a:t>
            </a:r>
            <a:r>
              <a:rPr lang="zh-CN" altLang="en-US" sz="2400" dirty="0"/>
              <a:t> </a:t>
            </a:r>
            <a:r>
              <a:rPr lang="en-US" altLang="zh-CN" sz="2400" dirty="0"/>
              <a:t>to</a:t>
            </a:r>
            <a:r>
              <a:rPr lang="zh-CN" altLang="en-US" sz="2400" dirty="0"/>
              <a:t> </a:t>
            </a:r>
            <a:r>
              <a:rPr lang="en-US" altLang="zh-CN" sz="2400" dirty="0"/>
              <a:t>parties</a:t>
            </a:r>
            <a:r>
              <a:rPr lang="zh-CN" altLang="en-US" sz="2400" dirty="0"/>
              <a:t> </a:t>
            </a:r>
            <a:r>
              <a:rPr lang="en-US" altLang="zh-CN" sz="2400" dirty="0"/>
              <a:t>that</a:t>
            </a:r>
            <a:r>
              <a:rPr lang="zh-CN" altLang="en-US" sz="2400" dirty="0"/>
              <a:t> </a:t>
            </a:r>
            <a:r>
              <a:rPr lang="en-US" altLang="zh-CN" sz="2400" dirty="0"/>
              <a:t>cannot</a:t>
            </a:r>
            <a:r>
              <a:rPr lang="zh-CN" altLang="en-US" sz="2400" dirty="0"/>
              <a:t> </a:t>
            </a:r>
            <a:r>
              <a:rPr lang="en-US" altLang="zh-CN" sz="2400" dirty="0"/>
              <a:t>react</a:t>
            </a:r>
            <a:r>
              <a:rPr lang="zh-CN" altLang="en-US" sz="2400" dirty="0"/>
              <a:t> </a:t>
            </a:r>
            <a:r>
              <a:rPr lang="en-US" altLang="zh-CN" sz="2400" dirty="0"/>
              <a:t>contractually</a:t>
            </a:r>
          </a:p>
          <a:p>
            <a:r>
              <a:rPr lang="en-US" altLang="zh-CN" sz="2400" dirty="0"/>
              <a:t>The</a:t>
            </a:r>
            <a:r>
              <a:rPr lang="zh-CN" altLang="en-US" sz="2400" dirty="0"/>
              <a:t> </a:t>
            </a:r>
            <a:r>
              <a:rPr lang="en-US" altLang="zh-CN" sz="2400" dirty="0"/>
              <a:t>creditor</a:t>
            </a:r>
            <a:r>
              <a:rPr lang="zh-CN" altLang="en-US" sz="2400" dirty="0"/>
              <a:t> </a:t>
            </a:r>
            <a:r>
              <a:rPr lang="en-US" altLang="zh-CN" sz="2400" dirty="0"/>
              <a:t>eventually</a:t>
            </a:r>
            <a:r>
              <a:rPr lang="zh-CN" altLang="en-US" sz="2400" dirty="0"/>
              <a:t> </a:t>
            </a:r>
            <a:r>
              <a:rPr lang="en-US" altLang="zh-CN" sz="2400" dirty="0"/>
              <a:t>bearing</a:t>
            </a:r>
            <a:r>
              <a:rPr lang="zh-CN" altLang="en-US" sz="2400" dirty="0"/>
              <a:t> </a:t>
            </a:r>
            <a:r>
              <a:rPr lang="en-US" altLang="zh-CN" sz="2400" dirty="0"/>
              <a:t>the</a:t>
            </a:r>
            <a:r>
              <a:rPr lang="zh-CN" altLang="en-US" sz="2400" dirty="0"/>
              <a:t> </a:t>
            </a:r>
            <a:r>
              <a:rPr lang="en-US" altLang="zh-CN" sz="2400" dirty="0"/>
              <a:t>transferred</a:t>
            </a:r>
            <a:r>
              <a:rPr lang="zh-CN" altLang="en-US" sz="2400" dirty="0"/>
              <a:t> </a:t>
            </a:r>
            <a:r>
              <a:rPr lang="en-US" altLang="zh-CN" sz="2400" dirty="0"/>
              <a:t>risk</a:t>
            </a:r>
            <a:r>
              <a:rPr lang="zh-CN" altLang="en-US" sz="2400" dirty="0"/>
              <a:t> </a:t>
            </a:r>
            <a:r>
              <a:rPr lang="en-US" altLang="zh-CN" sz="2400" dirty="0"/>
              <a:t>is</a:t>
            </a:r>
            <a:r>
              <a:rPr lang="zh-CN" altLang="en-US" sz="2400" dirty="0"/>
              <a:t> </a:t>
            </a:r>
            <a:r>
              <a:rPr lang="en-US" altLang="zh-CN" sz="2400" dirty="0"/>
              <a:t>the</a:t>
            </a:r>
            <a:r>
              <a:rPr lang="zh-CN" altLang="en-US" sz="2400" dirty="0"/>
              <a:t> </a:t>
            </a:r>
            <a:r>
              <a:rPr lang="en-US" altLang="zh-CN" sz="2400" dirty="0"/>
              <a:t>United</a:t>
            </a:r>
            <a:r>
              <a:rPr lang="zh-CN" altLang="en-US" sz="2400" dirty="0"/>
              <a:t> </a:t>
            </a:r>
            <a:r>
              <a:rPr lang="en-US" altLang="zh-CN" sz="2400" dirty="0"/>
              <a:t>States</a:t>
            </a:r>
          </a:p>
          <a:p>
            <a:r>
              <a:rPr lang="en-US" altLang="zh-CN" sz="2400" dirty="0"/>
              <a:t>The</a:t>
            </a:r>
            <a:r>
              <a:rPr lang="zh-CN" altLang="en-US" sz="2400" dirty="0"/>
              <a:t> </a:t>
            </a:r>
            <a:r>
              <a:rPr lang="en-US" altLang="zh-CN" sz="2400" dirty="0"/>
              <a:t>Regulatory</a:t>
            </a:r>
            <a:r>
              <a:rPr lang="zh-CN" altLang="en-US" sz="2400" dirty="0"/>
              <a:t> </a:t>
            </a:r>
            <a:r>
              <a:rPr lang="en-US" altLang="zh-CN" sz="2400" dirty="0"/>
              <a:t>reaction</a:t>
            </a:r>
            <a:r>
              <a:rPr lang="zh-CN" altLang="en-US" sz="2400" dirty="0"/>
              <a:t> </a:t>
            </a:r>
            <a:r>
              <a:rPr lang="en-US" altLang="zh-CN" sz="2400" dirty="0"/>
              <a:t>is</a:t>
            </a:r>
            <a:r>
              <a:rPr lang="zh-CN" altLang="en-US" sz="2400" dirty="0"/>
              <a:t> </a:t>
            </a:r>
            <a:r>
              <a:rPr lang="en-US" altLang="zh-CN" sz="2400" dirty="0"/>
              <a:t>needed</a:t>
            </a:r>
            <a:endParaRPr lang="en-US" sz="2400" dirty="0"/>
          </a:p>
        </p:txBody>
      </p:sp>
    </p:spTree>
    <p:extLst>
      <p:ext uri="{BB962C8B-B14F-4D97-AF65-F5344CB8AC3E}">
        <p14:creationId xmlns:p14="http://schemas.microsoft.com/office/powerpoint/2010/main" val="3138501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C4037-7E51-814D-B21E-5B582C2ECA0E}"/>
              </a:ext>
            </a:extLst>
          </p:cNvPr>
          <p:cNvSpPr>
            <a:spLocks noGrp="1"/>
          </p:cNvSpPr>
          <p:nvPr>
            <p:ph type="title"/>
          </p:nvPr>
        </p:nvSpPr>
        <p:spPr>
          <a:xfrm>
            <a:off x="553489" y="555221"/>
            <a:ext cx="11085021" cy="838201"/>
          </a:xfrm>
        </p:spPr>
        <p:txBody>
          <a:bodyPr/>
          <a:lstStyle/>
          <a:p>
            <a:r>
              <a:rPr lang="en-US" altLang="zh-CN" dirty="0">
                <a:latin typeface="Abadi" panose="020B0604020104020204" pitchFamily="34" charset="0"/>
                <a:ea typeface="Microsoft JhengHei" panose="020B0604030504040204" pitchFamily="34" charset="-120"/>
                <a:cs typeface="Arial" panose="020B0604020202020204" pitchFamily="34" charset="0"/>
              </a:rPr>
              <a:t>Counterarguments</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and</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the</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Author’s</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response</a:t>
            </a:r>
            <a:endParaRPr lang="en-US" dirty="0"/>
          </a:p>
        </p:txBody>
      </p:sp>
      <p:sp>
        <p:nvSpPr>
          <p:cNvPr id="4" name="Text Placeholder 3">
            <a:extLst>
              <a:ext uri="{FF2B5EF4-FFF2-40B4-BE49-F238E27FC236}">
                <a16:creationId xmlns:a16="http://schemas.microsoft.com/office/drawing/2014/main" id="{42E16258-DA09-EB4D-98D1-873045932135}"/>
              </a:ext>
            </a:extLst>
          </p:cNvPr>
          <p:cNvSpPr>
            <a:spLocks noGrp="1"/>
          </p:cNvSpPr>
          <p:nvPr>
            <p:ph type="body" sz="quarter" idx="13"/>
          </p:nvPr>
        </p:nvSpPr>
        <p:spPr>
          <a:xfrm>
            <a:off x="553489" y="1538548"/>
            <a:ext cx="10131428" cy="838200"/>
          </a:xfrm>
        </p:spPr>
        <p:txBody>
          <a:bodyPr>
            <a:normAutofit/>
          </a:bodyPr>
          <a:lstStyle/>
          <a:p>
            <a:r>
              <a:rPr lang="en-US" altLang="zh-CN" sz="3200" dirty="0"/>
              <a:t>Changing</a:t>
            </a:r>
            <a:r>
              <a:rPr lang="zh-CN" altLang="en-US" sz="3200" dirty="0"/>
              <a:t> </a:t>
            </a:r>
            <a:r>
              <a:rPr lang="en-US" altLang="zh-CN" sz="3200" dirty="0"/>
              <a:t>the</a:t>
            </a:r>
            <a:r>
              <a:rPr lang="zh-CN" altLang="en-US" sz="3200" dirty="0"/>
              <a:t> </a:t>
            </a:r>
            <a:r>
              <a:rPr lang="en-US" altLang="zh-CN" sz="3200" dirty="0"/>
              <a:t>Code</a:t>
            </a:r>
            <a:r>
              <a:rPr lang="zh-CN" altLang="en-US" sz="3200" dirty="0"/>
              <a:t> </a:t>
            </a:r>
            <a:r>
              <a:rPr lang="en-US" altLang="zh-CN" sz="3200" dirty="0"/>
              <a:t>will</a:t>
            </a:r>
            <a:r>
              <a:rPr lang="zh-CN" altLang="en-US" sz="3200" dirty="0"/>
              <a:t> </a:t>
            </a:r>
            <a:r>
              <a:rPr lang="en-US" altLang="zh-CN" sz="3200" dirty="0"/>
              <a:t>not</a:t>
            </a:r>
            <a:r>
              <a:rPr lang="zh-CN" altLang="en-US" sz="3200" dirty="0"/>
              <a:t> </a:t>
            </a:r>
            <a:r>
              <a:rPr lang="en-US" altLang="zh-CN" sz="3200" dirty="0"/>
              <a:t>change</a:t>
            </a:r>
            <a:r>
              <a:rPr lang="zh-CN" altLang="en-US" sz="3200" dirty="0"/>
              <a:t> </a:t>
            </a:r>
            <a:r>
              <a:rPr lang="en-US" altLang="zh-CN" sz="3200" dirty="0"/>
              <a:t>outcomes</a:t>
            </a:r>
            <a:endParaRPr lang="en-US" sz="3200" dirty="0"/>
          </a:p>
        </p:txBody>
      </p:sp>
      <p:sp>
        <p:nvSpPr>
          <p:cNvPr id="3" name="Content Placeholder 2">
            <a:extLst>
              <a:ext uri="{FF2B5EF4-FFF2-40B4-BE49-F238E27FC236}">
                <a16:creationId xmlns:a16="http://schemas.microsoft.com/office/drawing/2014/main" id="{123AF597-2AD1-5E42-8FE9-587CB9E559CA}"/>
              </a:ext>
            </a:extLst>
          </p:cNvPr>
          <p:cNvSpPr>
            <a:spLocks noGrp="1"/>
          </p:cNvSpPr>
          <p:nvPr>
            <p:ph type="body" idx="1"/>
          </p:nvPr>
        </p:nvSpPr>
        <p:spPr>
          <a:xfrm>
            <a:off x="553489" y="2667000"/>
            <a:ext cx="10131428" cy="3840480"/>
          </a:xfrm>
        </p:spPr>
        <p:txBody>
          <a:bodyPr>
            <a:normAutofit/>
          </a:bodyPr>
          <a:lstStyle/>
          <a:p>
            <a:r>
              <a:rPr lang="en-US" altLang="zh-CN" sz="2400" dirty="0"/>
              <a:t>Counterargument:</a:t>
            </a:r>
            <a:r>
              <a:rPr lang="zh-CN" altLang="en-US" sz="2400" dirty="0"/>
              <a:t> </a:t>
            </a:r>
            <a:r>
              <a:rPr lang="en-US" altLang="zh-CN" sz="2400" dirty="0"/>
              <a:t>The</a:t>
            </a:r>
            <a:r>
              <a:rPr lang="zh-CN" altLang="en-US" sz="2400" dirty="0"/>
              <a:t> </a:t>
            </a:r>
            <a:r>
              <a:rPr lang="en-US" altLang="zh-CN" sz="2400" dirty="0"/>
              <a:t>strong</a:t>
            </a:r>
            <a:r>
              <a:rPr lang="zh-CN" altLang="en-US" sz="2400" dirty="0"/>
              <a:t> </a:t>
            </a:r>
            <a:r>
              <a:rPr lang="en-US" altLang="zh-CN" sz="2400" dirty="0"/>
              <a:t>counterparties</a:t>
            </a:r>
            <a:r>
              <a:rPr lang="zh-CN" altLang="en-US" sz="2400" dirty="0"/>
              <a:t> </a:t>
            </a:r>
            <a:r>
              <a:rPr lang="en-US" altLang="zh-CN" sz="2400" dirty="0"/>
              <a:t>expect</a:t>
            </a:r>
            <a:r>
              <a:rPr lang="zh-CN" altLang="en-US" sz="2400" dirty="0"/>
              <a:t> </a:t>
            </a:r>
            <a:r>
              <a:rPr lang="en-US" altLang="zh-CN" sz="2400" dirty="0"/>
              <a:t>the</a:t>
            </a:r>
            <a:r>
              <a:rPr lang="zh-CN" altLang="en-US" sz="2400" dirty="0"/>
              <a:t> </a:t>
            </a:r>
            <a:r>
              <a:rPr lang="en-US" altLang="zh-CN" sz="2400" dirty="0"/>
              <a:t>government</a:t>
            </a:r>
            <a:r>
              <a:rPr lang="zh-CN" altLang="en-US" sz="2400" dirty="0"/>
              <a:t> </a:t>
            </a:r>
            <a:r>
              <a:rPr lang="en-US" altLang="zh-CN" sz="2400" dirty="0"/>
              <a:t>to</a:t>
            </a:r>
            <a:r>
              <a:rPr lang="zh-CN" altLang="en-US" sz="2400" dirty="0"/>
              <a:t> </a:t>
            </a:r>
            <a:r>
              <a:rPr lang="en-US" altLang="zh-CN" sz="2400" dirty="0"/>
              <a:t>bail</a:t>
            </a:r>
            <a:r>
              <a:rPr lang="zh-CN" altLang="en-US" sz="2400" dirty="0"/>
              <a:t> </a:t>
            </a:r>
            <a:r>
              <a:rPr lang="en-US" altLang="zh-CN" sz="2400" dirty="0"/>
              <a:t>out</a:t>
            </a:r>
            <a:r>
              <a:rPr lang="zh-CN" altLang="en-US" sz="2400" dirty="0"/>
              <a:t> </a:t>
            </a:r>
            <a:r>
              <a:rPr lang="en-US" altLang="zh-CN" sz="2400" dirty="0"/>
              <a:t>failed,</a:t>
            </a:r>
            <a:r>
              <a:rPr lang="zh-CN" altLang="en-US" sz="2400" dirty="0"/>
              <a:t> </a:t>
            </a:r>
            <a:r>
              <a:rPr lang="en-US" altLang="zh-CN" sz="2400" dirty="0"/>
              <a:t>weak</a:t>
            </a:r>
            <a:r>
              <a:rPr lang="zh-CN" altLang="en-US" sz="2400" dirty="0"/>
              <a:t> </a:t>
            </a:r>
            <a:r>
              <a:rPr lang="en-US" altLang="zh-CN" sz="2400" dirty="0"/>
              <a:t>counterparties.</a:t>
            </a:r>
            <a:r>
              <a:rPr lang="zh-CN" altLang="en-US" sz="2400" dirty="0"/>
              <a:t> </a:t>
            </a:r>
            <a:r>
              <a:rPr lang="en-US" altLang="zh-CN" sz="2400" dirty="0"/>
              <a:t>They</a:t>
            </a:r>
            <a:r>
              <a:rPr lang="zh-CN" altLang="en-US" sz="2400" dirty="0"/>
              <a:t> </a:t>
            </a:r>
            <a:r>
              <a:rPr lang="en-US" altLang="zh-CN" sz="2400" dirty="0"/>
              <a:t>will</a:t>
            </a:r>
            <a:r>
              <a:rPr lang="zh-CN" altLang="en-US" sz="2400" dirty="0"/>
              <a:t> </a:t>
            </a:r>
            <a:r>
              <a:rPr lang="en-US" altLang="zh-CN" sz="2400" dirty="0"/>
              <a:t>ignore</a:t>
            </a:r>
            <a:r>
              <a:rPr lang="zh-CN" altLang="en-US" sz="2400" dirty="0"/>
              <a:t> </a:t>
            </a:r>
            <a:r>
              <a:rPr lang="en-US" altLang="zh-CN" sz="2400" dirty="0"/>
              <a:t>counterparty</a:t>
            </a:r>
            <a:r>
              <a:rPr lang="zh-CN" altLang="en-US" sz="2400" dirty="0"/>
              <a:t> </a:t>
            </a:r>
            <a:r>
              <a:rPr lang="en-US" altLang="zh-CN" sz="2400" dirty="0"/>
              <a:t>risk</a:t>
            </a:r>
            <a:r>
              <a:rPr lang="zh-CN" altLang="en-US" sz="2400" dirty="0"/>
              <a:t> </a:t>
            </a:r>
            <a:r>
              <a:rPr lang="en-US" altLang="zh-CN" sz="2400" dirty="0"/>
              <a:t>regardless</a:t>
            </a:r>
            <a:r>
              <a:rPr lang="zh-CN" altLang="en-US" sz="2400" dirty="0"/>
              <a:t> </a:t>
            </a:r>
            <a:r>
              <a:rPr lang="en-US" altLang="zh-CN" sz="2400" dirty="0"/>
              <a:t>of</a:t>
            </a:r>
            <a:r>
              <a:rPr lang="zh-CN" altLang="en-US" sz="2400" dirty="0"/>
              <a:t> </a:t>
            </a:r>
            <a:r>
              <a:rPr lang="en-US" altLang="zh-CN" sz="2400" dirty="0"/>
              <a:t>the</a:t>
            </a:r>
            <a:r>
              <a:rPr lang="zh-CN" altLang="en-US" sz="2400" dirty="0"/>
              <a:t> </a:t>
            </a:r>
            <a:r>
              <a:rPr lang="en-US" altLang="zh-CN" sz="2400" dirty="0"/>
              <a:t>priority</a:t>
            </a:r>
            <a:r>
              <a:rPr lang="zh-CN" altLang="en-US" sz="2400" dirty="0"/>
              <a:t> </a:t>
            </a:r>
            <a:r>
              <a:rPr lang="en-US" altLang="zh-CN" sz="2400" dirty="0"/>
              <a:t>rules</a:t>
            </a:r>
            <a:r>
              <a:rPr lang="zh-CN" altLang="en-US" sz="2400" dirty="0"/>
              <a:t> </a:t>
            </a:r>
            <a:r>
              <a:rPr lang="en-US" altLang="zh-CN" sz="2400" dirty="0"/>
              <a:t>because</a:t>
            </a:r>
            <a:r>
              <a:rPr lang="zh-CN" altLang="en-US" sz="2400" dirty="0"/>
              <a:t> </a:t>
            </a:r>
            <a:r>
              <a:rPr lang="en-US" altLang="zh-CN" sz="2400" dirty="0"/>
              <a:t>the</a:t>
            </a:r>
            <a:r>
              <a:rPr lang="zh-CN" altLang="en-US" sz="2400" dirty="0"/>
              <a:t> </a:t>
            </a:r>
            <a:r>
              <a:rPr lang="en-US" altLang="zh-CN" sz="2400" dirty="0"/>
              <a:t>government</a:t>
            </a:r>
            <a:r>
              <a:rPr lang="zh-CN" altLang="en-US" sz="2400" dirty="0"/>
              <a:t> </a:t>
            </a:r>
            <a:r>
              <a:rPr lang="en-US" altLang="zh-CN" sz="2400" dirty="0"/>
              <a:t>always</a:t>
            </a:r>
            <a:r>
              <a:rPr lang="zh-CN" altLang="en-US" sz="2400" dirty="0"/>
              <a:t> </a:t>
            </a:r>
            <a:r>
              <a:rPr lang="en-US" altLang="zh-CN" sz="2400" dirty="0"/>
              <a:t>step</a:t>
            </a:r>
            <a:r>
              <a:rPr lang="zh-CN" altLang="en-US" sz="2400" dirty="0"/>
              <a:t> </a:t>
            </a:r>
            <a:r>
              <a:rPr lang="en-US" altLang="zh-CN" sz="2400" dirty="0"/>
              <a:t>in.</a:t>
            </a:r>
          </a:p>
          <a:p>
            <a:endParaRPr lang="en-US" sz="2400" dirty="0"/>
          </a:p>
          <a:p>
            <a:r>
              <a:rPr lang="en-US" altLang="zh-CN" sz="2400" dirty="0"/>
              <a:t>Author:</a:t>
            </a:r>
            <a:r>
              <a:rPr lang="zh-CN" altLang="en-US" sz="2400" dirty="0"/>
              <a:t> </a:t>
            </a:r>
            <a:endParaRPr lang="en-US" altLang="zh-CN" sz="2400" dirty="0"/>
          </a:p>
          <a:p>
            <a:pPr marL="342900" indent="-342900">
              <a:buFont typeface="Arial" panose="020B0604020202020204" pitchFamily="34" charset="0"/>
              <a:buChar char="•"/>
            </a:pPr>
            <a:r>
              <a:rPr lang="en-US" altLang="zh-CN" sz="2400" dirty="0"/>
              <a:t>Firms</a:t>
            </a:r>
            <a:r>
              <a:rPr lang="zh-CN" altLang="en-US" sz="2400" dirty="0"/>
              <a:t> </a:t>
            </a:r>
            <a:r>
              <a:rPr lang="en-US" altLang="zh-CN" sz="2400" dirty="0"/>
              <a:t>are</a:t>
            </a:r>
            <a:r>
              <a:rPr lang="zh-CN" altLang="en-US" sz="2400" dirty="0"/>
              <a:t> </a:t>
            </a:r>
            <a:r>
              <a:rPr lang="en-US" altLang="zh-CN" sz="2400" dirty="0"/>
              <a:t>unlikely</a:t>
            </a:r>
            <a:r>
              <a:rPr lang="zh-CN" altLang="en-US" sz="2400" dirty="0"/>
              <a:t> </a:t>
            </a:r>
            <a:r>
              <a:rPr lang="en-US" altLang="zh-CN" sz="2400" dirty="0"/>
              <a:t>to</a:t>
            </a:r>
            <a:r>
              <a:rPr lang="zh-CN" altLang="en-US" sz="2400" dirty="0"/>
              <a:t> </a:t>
            </a:r>
            <a:r>
              <a:rPr lang="en-US" altLang="zh-CN" sz="2400" dirty="0"/>
              <a:t>fully</a:t>
            </a:r>
            <a:r>
              <a:rPr lang="zh-CN" altLang="en-US" sz="2400" dirty="0"/>
              <a:t> </a:t>
            </a:r>
            <a:r>
              <a:rPr lang="en-US" altLang="zh-CN" sz="2400" dirty="0"/>
              <a:t>rely</a:t>
            </a:r>
            <a:r>
              <a:rPr lang="zh-CN" altLang="en-US" sz="2400" dirty="0"/>
              <a:t> </a:t>
            </a:r>
            <a:r>
              <a:rPr lang="en-US" altLang="zh-CN" sz="2400" dirty="0"/>
              <a:t>on</a:t>
            </a:r>
            <a:r>
              <a:rPr lang="zh-CN" altLang="en-US" sz="2400" dirty="0"/>
              <a:t> </a:t>
            </a:r>
            <a:r>
              <a:rPr lang="en-US" altLang="zh-CN" sz="2400" dirty="0"/>
              <a:t>a</a:t>
            </a:r>
            <a:r>
              <a:rPr lang="zh-CN" altLang="en-US" sz="2400" dirty="0"/>
              <a:t> </a:t>
            </a:r>
            <a:r>
              <a:rPr lang="en-US" altLang="zh-CN" sz="2400" dirty="0"/>
              <a:t>government</a:t>
            </a:r>
            <a:r>
              <a:rPr lang="zh-CN" altLang="en-US" sz="2400" dirty="0"/>
              <a:t> </a:t>
            </a:r>
            <a:r>
              <a:rPr lang="en-US" altLang="zh-CN" sz="2400" dirty="0"/>
              <a:t>bailout</a:t>
            </a:r>
          </a:p>
          <a:p>
            <a:pPr marL="342900" indent="-342900">
              <a:buFont typeface="Arial" panose="020B0604020202020204" pitchFamily="34" charset="0"/>
              <a:buChar char="•"/>
            </a:pPr>
            <a:r>
              <a:rPr lang="en-US" altLang="zh-CN" sz="2400" dirty="0"/>
              <a:t>A</a:t>
            </a:r>
            <a:r>
              <a:rPr lang="zh-CN" altLang="en-US" sz="2400" dirty="0"/>
              <a:t> </a:t>
            </a:r>
            <a:r>
              <a:rPr lang="en-US" altLang="zh-CN" sz="2400" dirty="0"/>
              <a:t>financial</a:t>
            </a:r>
            <a:r>
              <a:rPr lang="zh-CN" altLang="en-US" sz="2400" dirty="0"/>
              <a:t> </a:t>
            </a:r>
            <a:r>
              <a:rPr lang="en-US" altLang="zh-CN" sz="2400" dirty="0"/>
              <a:t>firm</a:t>
            </a:r>
            <a:r>
              <a:rPr lang="zh-CN" altLang="en-US" sz="2400" dirty="0"/>
              <a:t> </a:t>
            </a:r>
            <a:r>
              <a:rPr lang="en-US" altLang="zh-CN" sz="2400" dirty="0"/>
              <a:t>may</a:t>
            </a:r>
            <a:r>
              <a:rPr lang="zh-CN" altLang="en-US" sz="2400" dirty="0"/>
              <a:t> </a:t>
            </a:r>
            <a:r>
              <a:rPr lang="en-US" altLang="zh-CN" sz="2400" dirty="0"/>
              <a:t>be</a:t>
            </a:r>
            <a:r>
              <a:rPr lang="zh-CN" altLang="en-US" sz="2400" dirty="0"/>
              <a:t> </a:t>
            </a:r>
            <a:r>
              <a:rPr lang="en-US" altLang="zh-CN" sz="2400" dirty="0"/>
              <a:t>failing</a:t>
            </a:r>
            <a:r>
              <a:rPr lang="zh-CN" altLang="en-US" sz="2400" dirty="0"/>
              <a:t> </a:t>
            </a:r>
            <a:r>
              <a:rPr lang="en-US" altLang="zh-CN" sz="2400" dirty="0"/>
              <a:t>but</a:t>
            </a:r>
            <a:r>
              <a:rPr lang="zh-CN" altLang="en-US" sz="2400" dirty="0"/>
              <a:t> </a:t>
            </a:r>
            <a:r>
              <a:rPr lang="en-US" altLang="zh-CN" sz="2400" dirty="0"/>
              <a:t>not</a:t>
            </a:r>
            <a:r>
              <a:rPr lang="zh-CN" altLang="en-US" sz="2400" dirty="0"/>
              <a:t> </a:t>
            </a:r>
            <a:r>
              <a:rPr lang="en-US" altLang="zh-CN" sz="2400" dirty="0"/>
              <a:t>be</a:t>
            </a:r>
            <a:r>
              <a:rPr lang="zh-CN" altLang="en-US" sz="2400" dirty="0"/>
              <a:t> </a:t>
            </a:r>
            <a:r>
              <a:rPr lang="en-US" altLang="zh-CN" sz="2400" dirty="0"/>
              <a:t>too-big-to-fail</a:t>
            </a:r>
          </a:p>
          <a:p>
            <a:pPr marL="342900" indent="-342900">
              <a:buFont typeface="Arial" panose="020B0604020202020204" pitchFamily="34" charset="0"/>
              <a:buChar char="•"/>
            </a:pPr>
            <a:r>
              <a:rPr lang="en-US" altLang="zh-CN" sz="2400" dirty="0"/>
              <a:t>Financial</a:t>
            </a:r>
            <a:r>
              <a:rPr lang="zh-CN" altLang="en-US" sz="2400" dirty="0"/>
              <a:t> </a:t>
            </a:r>
            <a:r>
              <a:rPr lang="en-US" altLang="zh-CN" sz="2400" dirty="0"/>
              <a:t>players</a:t>
            </a:r>
            <a:r>
              <a:rPr lang="zh-CN" altLang="en-US" sz="2400" dirty="0"/>
              <a:t> </a:t>
            </a:r>
            <a:r>
              <a:rPr lang="en-US" altLang="zh-CN" sz="2400" dirty="0"/>
              <a:t>lobbied</a:t>
            </a:r>
            <a:r>
              <a:rPr lang="zh-CN" altLang="en-US" sz="2400" dirty="0"/>
              <a:t> </a:t>
            </a:r>
            <a:r>
              <a:rPr lang="en-US" altLang="zh-CN" sz="2400" dirty="0"/>
              <a:t>hard</a:t>
            </a:r>
            <a:r>
              <a:rPr lang="zh-CN" altLang="en-US" sz="2400" dirty="0"/>
              <a:t> </a:t>
            </a:r>
            <a:r>
              <a:rPr lang="en-US" altLang="zh-CN" sz="2400" dirty="0"/>
              <a:t>to</a:t>
            </a:r>
            <a:r>
              <a:rPr lang="zh-CN" altLang="en-US" sz="2400" dirty="0"/>
              <a:t> </a:t>
            </a:r>
            <a:r>
              <a:rPr lang="en-US" altLang="zh-CN" sz="2400" dirty="0"/>
              <a:t>get</a:t>
            </a:r>
            <a:r>
              <a:rPr lang="zh-CN" altLang="en-US" sz="2400" dirty="0"/>
              <a:t> </a:t>
            </a:r>
            <a:r>
              <a:rPr lang="en-US" altLang="zh-CN" sz="2400" dirty="0"/>
              <a:t>derivatives</a:t>
            </a:r>
            <a:r>
              <a:rPr lang="zh-CN" altLang="en-US" sz="2400" dirty="0"/>
              <a:t> </a:t>
            </a:r>
            <a:r>
              <a:rPr lang="en-US" altLang="zh-CN" sz="2400" dirty="0"/>
              <a:t>priorities</a:t>
            </a:r>
            <a:r>
              <a:rPr lang="zh-CN" altLang="en-US" sz="2400" dirty="0"/>
              <a:t> </a:t>
            </a:r>
            <a:r>
              <a:rPr lang="en-US" altLang="zh-CN" sz="2400" dirty="0"/>
              <a:t>extended</a:t>
            </a:r>
            <a:endParaRPr lang="en-US" sz="2400" dirty="0"/>
          </a:p>
        </p:txBody>
      </p:sp>
    </p:spTree>
    <p:extLst>
      <p:ext uri="{BB962C8B-B14F-4D97-AF65-F5344CB8AC3E}">
        <p14:creationId xmlns:p14="http://schemas.microsoft.com/office/powerpoint/2010/main" val="3283164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C4037-7E51-814D-B21E-5B582C2ECA0E}"/>
              </a:ext>
            </a:extLst>
          </p:cNvPr>
          <p:cNvSpPr>
            <a:spLocks noGrp="1"/>
          </p:cNvSpPr>
          <p:nvPr>
            <p:ph type="title"/>
          </p:nvPr>
        </p:nvSpPr>
        <p:spPr>
          <a:xfrm>
            <a:off x="553489" y="555221"/>
            <a:ext cx="11085021" cy="838201"/>
          </a:xfrm>
        </p:spPr>
        <p:txBody>
          <a:bodyPr/>
          <a:lstStyle/>
          <a:p>
            <a:r>
              <a:rPr lang="en-US" altLang="zh-CN" dirty="0">
                <a:latin typeface="Abadi" panose="020B0604020104020204" pitchFamily="34" charset="0"/>
                <a:ea typeface="Microsoft JhengHei" panose="020B0604030504040204" pitchFamily="34" charset="-120"/>
                <a:cs typeface="Arial" panose="020B0604020202020204" pitchFamily="34" charset="0"/>
              </a:rPr>
              <a:t>Counterarguments</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and</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the</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Author’s</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response</a:t>
            </a:r>
            <a:endParaRPr lang="en-US" dirty="0"/>
          </a:p>
        </p:txBody>
      </p:sp>
      <p:sp>
        <p:nvSpPr>
          <p:cNvPr id="4" name="Text Placeholder 3">
            <a:extLst>
              <a:ext uri="{FF2B5EF4-FFF2-40B4-BE49-F238E27FC236}">
                <a16:creationId xmlns:a16="http://schemas.microsoft.com/office/drawing/2014/main" id="{42E16258-DA09-EB4D-98D1-873045932135}"/>
              </a:ext>
            </a:extLst>
          </p:cNvPr>
          <p:cNvSpPr>
            <a:spLocks noGrp="1"/>
          </p:cNvSpPr>
          <p:nvPr>
            <p:ph type="body" sz="quarter" idx="13"/>
          </p:nvPr>
        </p:nvSpPr>
        <p:spPr>
          <a:xfrm>
            <a:off x="553489" y="1538548"/>
            <a:ext cx="10131428" cy="838200"/>
          </a:xfrm>
        </p:spPr>
        <p:txBody>
          <a:bodyPr>
            <a:normAutofit/>
          </a:bodyPr>
          <a:lstStyle/>
          <a:p>
            <a:r>
              <a:rPr lang="en-US" altLang="zh-CN" sz="3200" dirty="0"/>
              <a:t>Derivatives</a:t>
            </a:r>
            <a:r>
              <a:rPr lang="zh-CN" altLang="en-US" sz="3200" dirty="0"/>
              <a:t> </a:t>
            </a:r>
            <a:r>
              <a:rPr lang="en-US" altLang="zh-CN" sz="3200" dirty="0"/>
              <a:t>and</a:t>
            </a:r>
            <a:r>
              <a:rPr lang="zh-CN" altLang="en-US" sz="3200" dirty="0"/>
              <a:t> </a:t>
            </a:r>
            <a:r>
              <a:rPr lang="en-US" altLang="zh-CN" sz="3200" dirty="0"/>
              <a:t>Repos</a:t>
            </a:r>
            <a:r>
              <a:rPr lang="zh-CN" altLang="en-US" sz="3200" dirty="0"/>
              <a:t> </a:t>
            </a:r>
            <a:r>
              <a:rPr lang="en-US" altLang="zh-CN" sz="3200" dirty="0"/>
              <a:t>are</a:t>
            </a:r>
            <a:r>
              <a:rPr lang="zh-CN" altLang="en-US" sz="3200" dirty="0"/>
              <a:t> </a:t>
            </a:r>
            <a:r>
              <a:rPr lang="en-US" altLang="zh-CN" sz="3200" dirty="0"/>
              <a:t>vital</a:t>
            </a:r>
            <a:endParaRPr lang="en-US" sz="3200" dirty="0"/>
          </a:p>
        </p:txBody>
      </p:sp>
      <p:sp>
        <p:nvSpPr>
          <p:cNvPr id="3" name="Content Placeholder 2">
            <a:extLst>
              <a:ext uri="{FF2B5EF4-FFF2-40B4-BE49-F238E27FC236}">
                <a16:creationId xmlns:a16="http://schemas.microsoft.com/office/drawing/2014/main" id="{123AF597-2AD1-5E42-8FE9-587CB9E559CA}"/>
              </a:ext>
            </a:extLst>
          </p:cNvPr>
          <p:cNvSpPr>
            <a:spLocks noGrp="1"/>
          </p:cNvSpPr>
          <p:nvPr>
            <p:ph type="body" idx="1"/>
          </p:nvPr>
        </p:nvSpPr>
        <p:spPr>
          <a:xfrm>
            <a:off x="553489" y="2667000"/>
            <a:ext cx="10131428" cy="3840480"/>
          </a:xfrm>
        </p:spPr>
        <p:txBody>
          <a:bodyPr>
            <a:normAutofit/>
          </a:bodyPr>
          <a:lstStyle/>
          <a:p>
            <a:r>
              <a:rPr lang="en-US" altLang="zh-CN" sz="2400" dirty="0"/>
              <a:t>Counterargument:</a:t>
            </a:r>
            <a:r>
              <a:rPr lang="zh-CN" altLang="en-US" sz="2400" dirty="0"/>
              <a:t> </a:t>
            </a:r>
            <a:r>
              <a:rPr lang="en-US" altLang="zh-CN" sz="2400" dirty="0"/>
              <a:t>Repos</a:t>
            </a:r>
            <a:r>
              <a:rPr lang="zh-CN" altLang="en-US" sz="2400" dirty="0"/>
              <a:t> </a:t>
            </a:r>
            <a:r>
              <a:rPr lang="en-US" altLang="zh-CN" sz="2400" dirty="0"/>
              <a:t>and</a:t>
            </a:r>
            <a:r>
              <a:rPr lang="zh-CN" altLang="en-US" sz="2400" dirty="0"/>
              <a:t> </a:t>
            </a:r>
            <a:r>
              <a:rPr lang="en-US" altLang="zh-CN" sz="2400" dirty="0"/>
              <a:t>derivatives</a:t>
            </a:r>
            <a:r>
              <a:rPr lang="zh-CN" altLang="en-US" sz="2400" dirty="0"/>
              <a:t> </a:t>
            </a:r>
            <a:r>
              <a:rPr lang="en-US" altLang="zh-CN" sz="2400" dirty="0"/>
              <a:t>enhance</a:t>
            </a:r>
            <a:r>
              <a:rPr lang="zh-CN" altLang="en-US" sz="2400" dirty="0"/>
              <a:t> </a:t>
            </a:r>
            <a:r>
              <a:rPr lang="en-US" altLang="zh-CN" sz="2400" dirty="0"/>
              <a:t>liquidity</a:t>
            </a:r>
            <a:r>
              <a:rPr lang="zh-CN" altLang="en-US" sz="2400" dirty="0"/>
              <a:t> </a:t>
            </a:r>
            <a:r>
              <a:rPr lang="en-US" altLang="zh-CN" sz="2400" dirty="0"/>
              <a:t>and</a:t>
            </a:r>
            <a:r>
              <a:rPr lang="zh-CN" altLang="en-US" sz="2400" dirty="0"/>
              <a:t> </a:t>
            </a:r>
            <a:r>
              <a:rPr lang="en-US" altLang="zh-CN" sz="2400" dirty="0"/>
              <a:t>risk</a:t>
            </a:r>
            <a:r>
              <a:rPr lang="zh-CN" altLang="en-US" sz="2400" dirty="0"/>
              <a:t> </a:t>
            </a:r>
            <a:r>
              <a:rPr lang="en-US" altLang="zh-CN" sz="2400" dirty="0"/>
              <a:t>management,</a:t>
            </a:r>
            <a:r>
              <a:rPr lang="zh-CN" altLang="en-US" sz="2400" dirty="0"/>
              <a:t> </a:t>
            </a:r>
            <a:r>
              <a:rPr lang="en-US" altLang="zh-CN" sz="2400" dirty="0"/>
              <a:t>and</a:t>
            </a:r>
            <a:r>
              <a:rPr lang="zh-CN" altLang="en-US" sz="2400" dirty="0"/>
              <a:t> </a:t>
            </a:r>
            <a:r>
              <a:rPr lang="en-US" altLang="zh-CN" sz="2400" dirty="0"/>
              <a:t>liquidity</a:t>
            </a:r>
            <a:r>
              <a:rPr lang="zh-CN" altLang="en-US" sz="2400" dirty="0"/>
              <a:t> </a:t>
            </a:r>
            <a:r>
              <a:rPr lang="en-US" altLang="zh-CN" sz="2400" dirty="0"/>
              <a:t>and</a:t>
            </a:r>
            <a:r>
              <a:rPr lang="zh-CN" altLang="en-US" sz="2400" dirty="0"/>
              <a:t> </a:t>
            </a:r>
            <a:r>
              <a:rPr lang="en-US" altLang="zh-CN" sz="2400" dirty="0"/>
              <a:t>risk</a:t>
            </a:r>
            <a:r>
              <a:rPr lang="zh-CN" altLang="en-US" sz="2400" dirty="0"/>
              <a:t> </a:t>
            </a:r>
            <a:r>
              <a:rPr lang="en-US" altLang="zh-CN" sz="2400" dirty="0"/>
              <a:t>management</a:t>
            </a:r>
            <a:r>
              <a:rPr lang="zh-CN" altLang="en-US" sz="2400" dirty="0"/>
              <a:t> </a:t>
            </a:r>
            <a:r>
              <a:rPr lang="en-US" altLang="zh-CN" sz="2400" dirty="0"/>
              <a:t>are</a:t>
            </a:r>
            <a:r>
              <a:rPr lang="zh-CN" altLang="en-US" sz="2400" dirty="0"/>
              <a:t> </a:t>
            </a:r>
            <a:r>
              <a:rPr lang="en-US" altLang="zh-CN" sz="2400" dirty="0"/>
              <a:t>important</a:t>
            </a:r>
            <a:r>
              <a:rPr lang="zh-CN" altLang="en-US" sz="2400" dirty="0"/>
              <a:t> </a:t>
            </a:r>
            <a:r>
              <a:rPr lang="en-US" altLang="zh-CN" sz="2400" dirty="0"/>
              <a:t>for</a:t>
            </a:r>
            <a:r>
              <a:rPr lang="zh-CN" altLang="en-US" sz="2400" dirty="0"/>
              <a:t> </a:t>
            </a:r>
            <a:r>
              <a:rPr lang="en-US" altLang="zh-CN" sz="2400" dirty="0"/>
              <a:t>the</a:t>
            </a:r>
            <a:r>
              <a:rPr lang="zh-CN" altLang="en-US" sz="2400" dirty="0"/>
              <a:t> </a:t>
            </a:r>
            <a:r>
              <a:rPr lang="en-US" altLang="zh-CN" sz="2400" dirty="0"/>
              <a:t>economy.</a:t>
            </a:r>
            <a:r>
              <a:rPr lang="zh-CN" altLang="en-US" sz="2400" dirty="0"/>
              <a:t> </a:t>
            </a:r>
            <a:endParaRPr lang="en-US" altLang="zh-CN" sz="2400" dirty="0"/>
          </a:p>
          <a:p>
            <a:endParaRPr lang="en-US" sz="2400" dirty="0"/>
          </a:p>
          <a:p>
            <a:r>
              <a:rPr lang="en-US" altLang="zh-CN" sz="2400" dirty="0"/>
              <a:t>Author:</a:t>
            </a:r>
            <a:r>
              <a:rPr lang="zh-CN" altLang="en-US" sz="2400" dirty="0"/>
              <a:t> </a:t>
            </a:r>
            <a:endParaRPr lang="en-US" altLang="zh-CN" sz="2400" dirty="0"/>
          </a:p>
          <a:p>
            <a:pPr marL="342900" indent="-342900">
              <a:buFont typeface="Arial" panose="020B0604020202020204" pitchFamily="34" charset="0"/>
              <a:buChar char="•"/>
            </a:pPr>
            <a:r>
              <a:rPr lang="en-US" altLang="zh-CN" sz="2400" dirty="0"/>
              <a:t>No</a:t>
            </a:r>
            <a:r>
              <a:rPr lang="zh-CN" altLang="en-US" sz="2400" dirty="0"/>
              <a:t> </a:t>
            </a:r>
            <a:r>
              <a:rPr lang="en-US" altLang="zh-CN" sz="2400" dirty="0"/>
              <a:t>reason</a:t>
            </a:r>
            <a:r>
              <a:rPr lang="zh-CN" altLang="en-US" sz="2400" dirty="0"/>
              <a:t> </a:t>
            </a:r>
            <a:r>
              <a:rPr lang="en-US" altLang="zh-CN" sz="2400" dirty="0"/>
              <a:t>to</a:t>
            </a:r>
            <a:r>
              <a:rPr lang="zh-CN" altLang="en-US" sz="2400" dirty="0"/>
              <a:t> </a:t>
            </a:r>
            <a:r>
              <a:rPr lang="en-US" altLang="zh-CN" sz="2400" dirty="0"/>
              <a:t>favor</a:t>
            </a:r>
            <a:r>
              <a:rPr lang="zh-CN" altLang="en-US" sz="2400" dirty="0"/>
              <a:t> </a:t>
            </a:r>
            <a:r>
              <a:rPr lang="en-US" altLang="zh-CN" sz="2400" dirty="0"/>
              <a:t>derivatives</a:t>
            </a:r>
            <a:r>
              <a:rPr lang="zh-CN" altLang="en-US" sz="2400" dirty="0"/>
              <a:t> </a:t>
            </a:r>
            <a:r>
              <a:rPr lang="en-US" altLang="zh-CN" sz="2400" dirty="0"/>
              <a:t>and</a:t>
            </a:r>
            <a:r>
              <a:rPr lang="zh-CN" altLang="en-US" sz="2400" dirty="0"/>
              <a:t> </a:t>
            </a:r>
            <a:r>
              <a:rPr lang="en-US" altLang="zh-CN" sz="2400" dirty="0"/>
              <a:t>repos</a:t>
            </a:r>
            <a:r>
              <a:rPr lang="zh-CN" altLang="en-US" sz="2400" dirty="0"/>
              <a:t> </a:t>
            </a:r>
            <a:r>
              <a:rPr lang="en-US" altLang="zh-CN" sz="2400" dirty="0"/>
              <a:t>over</a:t>
            </a:r>
            <a:r>
              <a:rPr lang="zh-CN" altLang="en-US" sz="2400" dirty="0"/>
              <a:t> </a:t>
            </a:r>
            <a:r>
              <a:rPr lang="en-US" altLang="zh-CN" sz="2400" dirty="0"/>
              <a:t>other</a:t>
            </a:r>
            <a:r>
              <a:rPr lang="zh-CN" altLang="en-US" sz="2400" dirty="0"/>
              <a:t> </a:t>
            </a:r>
            <a:r>
              <a:rPr lang="en-US" altLang="zh-CN" sz="2400" dirty="0"/>
              <a:t>financial</a:t>
            </a:r>
            <a:r>
              <a:rPr lang="zh-CN" altLang="en-US" sz="2400" dirty="0"/>
              <a:t> </a:t>
            </a:r>
            <a:r>
              <a:rPr lang="en-US" altLang="zh-CN" sz="2400" dirty="0"/>
              <a:t>contracts</a:t>
            </a:r>
          </a:p>
          <a:p>
            <a:pPr marL="342900" indent="-342900">
              <a:buFont typeface="Arial" panose="020B0604020202020204" pitchFamily="34" charset="0"/>
              <a:buChar char="•"/>
            </a:pPr>
            <a:r>
              <a:rPr lang="en-US" altLang="zh-CN" sz="2400" dirty="0"/>
              <a:t>Priority</a:t>
            </a:r>
            <a:r>
              <a:rPr lang="zh-CN" altLang="en-US" sz="2400" dirty="0"/>
              <a:t> </a:t>
            </a:r>
            <a:r>
              <a:rPr lang="en-US" altLang="zh-CN" sz="2400" dirty="0"/>
              <a:t>transfers</a:t>
            </a:r>
            <a:r>
              <a:rPr lang="zh-CN" altLang="en-US" sz="2400" dirty="0"/>
              <a:t> </a:t>
            </a:r>
            <a:r>
              <a:rPr lang="en-US" altLang="zh-CN" sz="2400" dirty="0"/>
              <a:t>risk</a:t>
            </a:r>
            <a:r>
              <a:rPr lang="zh-CN" altLang="en-US" sz="2400" dirty="0"/>
              <a:t> </a:t>
            </a:r>
            <a:r>
              <a:rPr lang="en-US" altLang="zh-CN" sz="2400" dirty="0"/>
              <a:t>to</a:t>
            </a:r>
            <a:r>
              <a:rPr lang="zh-CN" altLang="en-US" sz="2400" dirty="0"/>
              <a:t> </a:t>
            </a:r>
            <a:r>
              <a:rPr lang="en-US" altLang="zh-CN" sz="2400" dirty="0"/>
              <a:t>other</a:t>
            </a:r>
            <a:r>
              <a:rPr lang="zh-CN" altLang="en-US" sz="2400" dirty="0"/>
              <a:t> </a:t>
            </a:r>
            <a:r>
              <a:rPr lang="en-US" altLang="zh-CN" sz="2400" dirty="0"/>
              <a:t>players</a:t>
            </a:r>
            <a:r>
              <a:rPr lang="zh-CN" altLang="en-US" sz="2400" dirty="0"/>
              <a:t> </a:t>
            </a:r>
            <a:r>
              <a:rPr lang="en-US" altLang="zh-CN" sz="2400" dirty="0"/>
              <a:t>who</a:t>
            </a:r>
            <a:r>
              <a:rPr lang="zh-CN" altLang="en-US" sz="2400" dirty="0"/>
              <a:t> </a:t>
            </a:r>
            <a:r>
              <a:rPr lang="en-US" altLang="zh-CN" sz="2400" dirty="0"/>
              <a:t>also</a:t>
            </a:r>
            <a:r>
              <a:rPr lang="zh-CN" altLang="en-US" sz="2400" dirty="0"/>
              <a:t> </a:t>
            </a:r>
            <a:r>
              <a:rPr lang="en-US" altLang="zh-CN" sz="2400" dirty="0"/>
              <a:t>provide</a:t>
            </a:r>
            <a:r>
              <a:rPr lang="zh-CN" altLang="en-US" sz="2400" dirty="0"/>
              <a:t> </a:t>
            </a:r>
            <a:r>
              <a:rPr lang="en-US" altLang="zh-CN" sz="2400" dirty="0"/>
              <a:t>economic</a:t>
            </a:r>
            <a:r>
              <a:rPr lang="zh-CN" altLang="en-US" sz="2400" dirty="0"/>
              <a:t> </a:t>
            </a:r>
            <a:r>
              <a:rPr lang="en-US" altLang="zh-CN" sz="2400" dirty="0"/>
              <a:t>benefits</a:t>
            </a:r>
          </a:p>
          <a:p>
            <a:pPr marL="342900" indent="-342900">
              <a:buFont typeface="Arial" panose="020B0604020202020204" pitchFamily="34" charset="0"/>
              <a:buChar char="•"/>
            </a:pPr>
            <a:r>
              <a:rPr lang="en-US" altLang="zh-CN" sz="2400" dirty="0"/>
              <a:t>May</a:t>
            </a:r>
            <a:r>
              <a:rPr lang="zh-CN" altLang="en-US" sz="2400" dirty="0"/>
              <a:t> </a:t>
            </a:r>
            <a:r>
              <a:rPr lang="en-US" altLang="zh-CN" sz="2400" dirty="0"/>
              <a:t>have</a:t>
            </a:r>
            <a:r>
              <a:rPr lang="zh-CN" altLang="en-US" sz="2400" dirty="0"/>
              <a:t> </a:t>
            </a:r>
            <a:r>
              <a:rPr lang="en-US" altLang="zh-CN" sz="2400" dirty="0"/>
              <a:t>overused</a:t>
            </a:r>
            <a:r>
              <a:rPr lang="zh-CN" altLang="en-US" sz="2400" dirty="0"/>
              <a:t> </a:t>
            </a:r>
            <a:r>
              <a:rPr lang="en-US" altLang="zh-CN" sz="2400" dirty="0"/>
              <a:t>these</a:t>
            </a:r>
            <a:r>
              <a:rPr lang="zh-CN" altLang="en-US" sz="2400" dirty="0"/>
              <a:t> </a:t>
            </a:r>
            <a:r>
              <a:rPr lang="en-US" altLang="zh-CN" sz="2400" dirty="0"/>
              <a:t>financial</a:t>
            </a:r>
            <a:r>
              <a:rPr lang="zh-CN" altLang="en-US" sz="2400" dirty="0"/>
              <a:t> </a:t>
            </a:r>
            <a:r>
              <a:rPr lang="en-US" altLang="zh-CN" sz="2400" dirty="0"/>
              <a:t>products,</a:t>
            </a:r>
            <a:r>
              <a:rPr lang="zh-CN" altLang="en-US" sz="2400" dirty="0"/>
              <a:t> </a:t>
            </a:r>
            <a:r>
              <a:rPr lang="en-US" altLang="zh-CN" sz="2400" dirty="0"/>
              <a:t>due</a:t>
            </a:r>
            <a:r>
              <a:rPr lang="zh-CN" altLang="en-US" sz="2400" dirty="0"/>
              <a:t> </a:t>
            </a:r>
            <a:r>
              <a:rPr lang="en-US" altLang="zh-CN" sz="2400" dirty="0"/>
              <a:t>to</a:t>
            </a:r>
            <a:r>
              <a:rPr lang="zh-CN" altLang="en-US" sz="2400" dirty="0"/>
              <a:t> </a:t>
            </a:r>
            <a:r>
              <a:rPr lang="en-US" altLang="zh-CN" sz="2400" dirty="0"/>
              <a:t>their</a:t>
            </a:r>
            <a:r>
              <a:rPr lang="zh-CN" altLang="en-US" sz="2400" dirty="0"/>
              <a:t> </a:t>
            </a:r>
            <a:r>
              <a:rPr lang="en-US" altLang="zh-CN" sz="2400" dirty="0"/>
              <a:t>favored</a:t>
            </a:r>
            <a:r>
              <a:rPr lang="zh-CN" altLang="en-US" sz="2400" dirty="0"/>
              <a:t> </a:t>
            </a:r>
            <a:r>
              <a:rPr lang="en-US" altLang="zh-CN" sz="2400" dirty="0"/>
              <a:t>bankruptcy</a:t>
            </a:r>
            <a:r>
              <a:rPr lang="zh-CN" altLang="en-US" sz="2400" dirty="0"/>
              <a:t> </a:t>
            </a:r>
            <a:r>
              <a:rPr lang="en-US" altLang="zh-CN" sz="2400" dirty="0"/>
              <a:t>status</a:t>
            </a:r>
          </a:p>
        </p:txBody>
      </p:sp>
    </p:spTree>
    <p:extLst>
      <p:ext uri="{BB962C8B-B14F-4D97-AF65-F5344CB8AC3E}">
        <p14:creationId xmlns:p14="http://schemas.microsoft.com/office/powerpoint/2010/main" val="1999557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C4037-7E51-814D-B21E-5B582C2ECA0E}"/>
              </a:ext>
            </a:extLst>
          </p:cNvPr>
          <p:cNvSpPr>
            <a:spLocks noGrp="1"/>
          </p:cNvSpPr>
          <p:nvPr>
            <p:ph type="title"/>
          </p:nvPr>
        </p:nvSpPr>
        <p:spPr>
          <a:xfrm>
            <a:off x="553489" y="555221"/>
            <a:ext cx="11085021" cy="838201"/>
          </a:xfrm>
        </p:spPr>
        <p:txBody>
          <a:bodyPr/>
          <a:lstStyle/>
          <a:p>
            <a:r>
              <a:rPr lang="en-US" altLang="zh-CN" dirty="0">
                <a:latin typeface="Abadi" panose="020B0604020104020204" pitchFamily="34" charset="0"/>
                <a:ea typeface="Microsoft JhengHei" panose="020B0604030504040204" pitchFamily="34" charset="-120"/>
                <a:cs typeface="Arial" panose="020B0604020202020204" pitchFamily="34" charset="0"/>
              </a:rPr>
              <a:t>Counterarguments</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and</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the</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Author’s</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response</a:t>
            </a:r>
            <a:endParaRPr lang="en-US" dirty="0"/>
          </a:p>
        </p:txBody>
      </p:sp>
      <p:sp>
        <p:nvSpPr>
          <p:cNvPr id="4" name="Text Placeholder 3">
            <a:extLst>
              <a:ext uri="{FF2B5EF4-FFF2-40B4-BE49-F238E27FC236}">
                <a16:creationId xmlns:a16="http://schemas.microsoft.com/office/drawing/2014/main" id="{42E16258-DA09-EB4D-98D1-873045932135}"/>
              </a:ext>
            </a:extLst>
          </p:cNvPr>
          <p:cNvSpPr>
            <a:spLocks noGrp="1"/>
          </p:cNvSpPr>
          <p:nvPr>
            <p:ph type="body" sz="quarter" idx="13"/>
          </p:nvPr>
        </p:nvSpPr>
        <p:spPr>
          <a:xfrm>
            <a:off x="553489" y="1538548"/>
            <a:ext cx="10131428" cy="838200"/>
          </a:xfrm>
        </p:spPr>
        <p:txBody>
          <a:bodyPr>
            <a:normAutofit/>
          </a:bodyPr>
          <a:lstStyle/>
          <a:p>
            <a:r>
              <a:rPr lang="en-US" altLang="zh-CN" sz="3200" dirty="0"/>
              <a:t>Are</a:t>
            </a:r>
            <a:r>
              <a:rPr lang="zh-CN" altLang="en-US" sz="3200" dirty="0"/>
              <a:t> </a:t>
            </a:r>
            <a:r>
              <a:rPr lang="en-US" altLang="zh-CN" sz="3200" dirty="0"/>
              <a:t>Derivatives</a:t>
            </a:r>
            <a:r>
              <a:rPr lang="zh-CN" altLang="en-US" sz="3200" dirty="0"/>
              <a:t> </a:t>
            </a:r>
            <a:r>
              <a:rPr lang="en-US" altLang="zh-CN" sz="3200" dirty="0"/>
              <a:t>and</a:t>
            </a:r>
            <a:r>
              <a:rPr lang="zh-CN" altLang="en-US" sz="3200" dirty="0"/>
              <a:t> </a:t>
            </a:r>
            <a:r>
              <a:rPr lang="en-US" altLang="zh-CN" sz="3200" dirty="0"/>
              <a:t>Repos</a:t>
            </a:r>
            <a:r>
              <a:rPr lang="zh-CN" altLang="en-US" sz="3200" dirty="0"/>
              <a:t> </a:t>
            </a:r>
            <a:r>
              <a:rPr lang="en-US" altLang="zh-CN" sz="3200" dirty="0"/>
              <a:t>like</a:t>
            </a:r>
            <a:r>
              <a:rPr lang="zh-CN" altLang="en-US" sz="3200" dirty="0"/>
              <a:t> </a:t>
            </a:r>
            <a:r>
              <a:rPr lang="en-US" altLang="zh-CN" sz="3200" dirty="0"/>
              <a:t>banking?</a:t>
            </a:r>
            <a:endParaRPr lang="en-US" sz="3200" dirty="0"/>
          </a:p>
        </p:txBody>
      </p:sp>
      <p:sp>
        <p:nvSpPr>
          <p:cNvPr id="3" name="Content Placeholder 2">
            <a:extLst>
              <a:ext uri="{FF2B5EF4-FFF2-40B4-BE49-F238E27FC236}">
                <a16:creationId xmlns:a16="http://schemas.microsoft.com/office/drawing/2014/main" id="{123AF597-2AD1-5E42-8FE9-587CB9E559CA}"/>
              </a:ext>
            </a:extLst>
          </p:cNvPr>
          <p:cNvSpPr>
            <a:spLocks noGrp="1"/>
          </p:cNvSpPr>
          <p:nvPr>
            <p:ph type="body" idx="1"/>
          </p:nvPr>
        </p:nvSpPr>
        <p:spPr>
          <a:xfrm>
            <a:off x="553489" y="2667000"/>
            <a:ext cx="10131428" cy="3840480"/>
          </a:xfrm>
        </p:spPr>
        <p:txBody>
          <a:bodyPr>
            <a:normAutofit/>
          </a:bodyPr>
          <a:lstStyle/>
          <a:p>
            <a:r>
              <a:rPr lang="en-US" altLang="zh-CN" sz="2400" dirty="0"/>
              <a:t>Counterargument:</a:t>
            </a:r>
            <a:r>
              <a:rPr lang="zh-CN" altLang="en-US" sz="2400" dirty="0"/>
              <a:t> </a:t>
            </a:r>
            <a:r>
              <a:rPr lang="en-US" altLang="zh-CN" sz="2400" dirty="0"/>
              <a:t>Derivatives</a:t>
            </a:r>
            <a:r>
              <a:rPr lang="zh-CN" altLang="en-US" sz="2400" dirty="0"/>
              <a:t> </a:t>
            </a:r>
            <a:r>
              <a:rPr lang="en-US" altLang="zh-CN" sz="2400" dirty="0"/>
              <a:t>and</a:t>
            </a:r>
            <a:r>
              <a:rPr lang="zh-CN" altLang="en-US" sz="2400" dirty="0"/>
              <a:t> </a:t>
            </a:r>
            <a:r>
              <a:rPr lang="en-US" altLang="zh-CN" sz="2400" dirty="0"/>
              <a:t>Repos</a:t>
            </a:r>
            <a:r>
              <a:rPr lang="zh-CN" altLang="en-US" sz="2400" dirty="0"/>
              <a:t> </a:t>
            </a:r>
            <a:r>
              <a:rPr lang="en-US" altLang="zh-CN" sz="2400" dirty="0"/>
              <a:t>have</a:t>
            </a:r>
            <a:r>
              <a:rPr lang="zh-CN" altLang="en-US" sz="2400" dirty="0"/>
              <a:t> </a:t>
            </a:r>
            <a:r>
              <a:rPr lang="en-US" altLang="zh-CN" sz="2400" dirty="0"/>
              <a:t>become</a:t>
            </a:r>
            <a:r>
              <a:rPr lang="zh-CN" altLang="en-US" sz="2400" dirty="0"/>
              <a:t> </a:t>
            </a:r>
            <a:r>
              <a:rPr lang="en-US" altLang="zh-CN" sz="2400" dirty="0"/>
              <a:t>so</a:t>
            </a:r>
            <a:r>
              <a:rPr lang="zh-CN" altLang="en-US" sz="2400" dirty="0"/>
              <a:t> </a:t>
            </a:r>
            <a:r>
              <a:rPr lang="en-US" altLang="zh-CN" sz="2400" dirty="0"/>
              <a:t>fundamental</a:t>
            </a:r>
            <a:r>
              <a:rPr lang="zh-CN" altLang="en-US" sz="2400" dirty="0"/>
              <a:t> </a:t>
            </a:r>
            <a:r>
              <a:rPr lang="en-US" altLang="zh-CN" sz="2400" dirty="0"/>
              <a:t>to</a:t>
            </a:r>
            <a:r>
              <a:rPr lang="zh-CN" altLang="en-US" sz="2400" dirty="0"/>
              <a:t> </a:t>
            </a:r>
            <a:r>
              <a:rPr lang="en-US" altLang="zh-CN" sz="2400" dirty="0"/>
              <a:t>American</a:t>
            </a:r>
            <a:r>
              <a:rPr lang="zh-CN" altLang="en-US" sz="2400" dirty="0"/>
              <a:t> </a:t>
            </a:r>
            <a:r>
              <a:rPr lang="en-US" altLang="zh-CN" sz="2400" dirty="0"/>
              <a:t>financial</a:t>
            </a:r>
            <a:r>
              <a:rPr lang="zh-CN" altLang="en-US" sz="2400" dirty="0"/>
              <a:t> </a:t>
            </a:r>
            <a:r>
              <a:rPr lang="en-US" altLang="zh-CN" sz="2400" dirty="0"/>
              <a:t>markets</a:t>
            </a:r>
            <a:r>
              <a:rPr lang="zh-CN" altLang="en-US" sz="2400" dirty="0"/>
              <a:t> </a:t>
            </a:r>
            <a:r>
              <a:rPr lang="en-US" altLang="zh-CN" sz="2400" dirty="0"/>
              <a:t>that</a:t>
            </a:r>
            <a:r>
              <a:rPr lang="zh-CN" altLang="en-US" sz="2400" dirty="0"/>
              <a:t> </a:t>
            </a:r>
            <a:r>
              <a:rPr lang="en-US" altLang="zh-CN" sz="2400" dirty="0"/>
              <a:t>they</a:t>
            </a:r>
            <a:r>
              <a:rPr lang="zh-CN" altLang="en-US" sz="2400" dirty="0"/>
              <a:t> </a:t>
            </a:r>
            <a:r>
              <a:rPr lang="en-US" altLang="zh-CN" sz="2400" dirty="0"/>
              <a:t>resemble</a:t>
            </a:r>
            <a:r>
              <a:rPr lang="zh-CN" altLang="en-US" sz="2400" dirty="0"/>
              <a:t> </a:t>
            </a:r>
            <a:r>
              <a:rPr lang="en-US" altLang="zh-CN" sz="2400" dirty="0"/>
              <a:t>the</a:t>
            </a:r>
            <a:r>
              <a:rPr lang="zh-CN" altLang="en-US" sz="2400" dirty="0"/>
              <a:t> </a:t>
            </a:r>
            <a:r>
              <a:rPr lang="en-US" altLang="zh-CN" sz="2400" dirty="0"/>
              <a:t>bank</a:t>
            </a:r>
            <a:r>
              <a:rPr lang="zh-CN" altLang="en-US" sz="2400" dirty="0"/>
              <a:t> </a:t>
            </a:r>
            <a:r>
              <a:rPr lang="en-US" altLang="zh-CN" sz="2400" dirty="0"/>
              <a:t>payment</a:t>
            </a:r>
            <a:r>
              <a:rPr lang="zh-CN" altLang="en-US" sz="2400" dirty="0"/>
              <a:t> </a:t>
            </a:r>
            <a:r>
              <a:rPr lang="en-US" altLang="zh-CN" sz="2400" dirty="0"/>
              <a:t>system</a:t>
            </a:r>
            <a:r>
              <a:rPr lang="zh-CN" altLang="en-US" sz="2400" dirty="0"/>
              <a:t> </a:t>
            </a:r>
            <a:r>
              <a:rPr lang="en-US" altLang="zh-CN" sz="2400" dirty="0"/>
              <a:t>in</a:t>
            </a:r>
            <a:r>
              <a:rPr lang="zh-CN" altLang="en-US" sz="2400" dirty="0"/>
              <a:t> </a:t>
            </a:r>
            <a:r>
              <a:rPr lang="en-US" altLang="zh-CN" sz="2400" dirty="0"/>
              <a:t>their</a:t>
            </a:r>
            <a:r>
              <a:rPr lang="zh-CN" altLang="en-US" sz="2400" dirty="0"/>
              <a:t> </a:t>
            </a:r>
            <a:r>
              <a:rPr lang="en-US" altLang="zh-CN" sz="2400" dirty="0"/>
              <a:t>foundational</a:t>
            </a:r>
            <a:r>
              <a:rPr lang="zh-CN" altLang="en-US" sz="2400" dirty="0"/>
              <a:t> </a:t>
            </a:r>
            <a:r>
              <a:rPr lang="en-US" altLang="zh-CN" sz="2400" dirty="0"/>
              <a:t>necessity.</a:t>
            </a:r>
            <a:r>
              <a:rPr lang="zh-CN" altLang="en-US" sz="2400" dirty="0"/>
              <a:t> </a:t>
            </a:r>
            <a:endParaRPr lang="en-US" altLang="zh-CN" sz="2400" dirty="0"/>
          </a:p>
          <a:p>
            <a:endParaRPr lang="en-US" sz="2400" dirty="0"/>
          </a:p>
          <a:p>
            <a:r>
              <a:rPr lang="en-US" altLang="zh-CN" sz="2400" dirty="0"/>
              <a:t>Author:</a:t>
            </a:r>
            <a:r>
              <a:rPr lang="zh-CN" altLang="en-US" sz="2400" dirty="0"/>
              <a:t> </a:t>
            </a:r>
            <a:endParaRPr lang="en-US" altLang="zh-CN" sz="2400" dirty="0"/>
          </a:p>
          <a:p>
            <a:pPr marL="342900" indent="-342900">
              <a:buFont typeface="Arial" panose="020B0604020202020204" pitchFamily="34" charset="0"/>
              <a:buChar char="•"/>
            </a:pPr>
            <a:r>
              <a:rPr lang="en-US" altLang="zh-CN" sz="2400" dirty="0"/>
              <a:t>Derivatives</a:t>
            </a:r>
            <a:r>
              <a:rPr lang="zh-CN" altLang="en-US" sz="2400" dirty="0"/>
              <a:t> </a:t>
            </a:r>
            <a:r>
              <a:rPr lang="en-US" altLang="zh-CN" sz="2400" dirty="0"/>
              <a:t>and</a:t>
            </a:r>
            <a:r>
              <a:rPr lang="zh-CN" altLang="en-US" sz="2400" dirty="0"/>
              <a:t> </a:t>
            </a:r>
            <a:r>
              <a:rPr lang="en-US" altLang="zh-CN" sz="2400" dirty="0"/>
              <a:t>Repo</a:t>
            </a:r>
            <a:r>
              <a:rPr lang="zh-CN" altLang="en-US" sz="2400" dirty="0"/>
              <a:t> </a:t>
            </a:r>
            <a:r>
              <a:rPr lang="en-US" altLang="zh-CN" sz="2400" dirty="0"/>
              <a:t>markets</a:t>
            </a:r>
            <a:r>
              <a:rPr lang="zh-CN" altLang="en-US" sz="2400" dirty="0"/>
              <a:t> </a:t>
            </a:r>
            <a:r>
              <a:rPr lang="en-US" altLang="zh-CN" sz="2400" dirty="0"/>
              <a:t>are</a:t>
            </a:r>
            <a:r>
              <a:rPr lang="zh-CN" altLang="en-US" sz="2400" dirty="0"/>
              <a:t> </a:t>
            </a:r>
            <a:r>
              <a:rPr lang="en-US" altLang="zh-CN" sz="2400" dirty="0"/>
              <a:t>not</a:t>
            </a:r>
            <a:r>
              <a:rPr lang="zh-CN" altLang="en-US" sz="2400" dirty="0"/>
              <a:t> </a:t>
            </a:r>
            <a:r>
              <a:rPr lang="en-US" altLang="zh-CN" sz="2400" dirty="0"/>
              <a:t>widely</a:t>
            </a:r>
            <a:r>
              <a:rPr lang="zh-CN" altLang="en-US" sz="2400" dirty="0"/>
              <a:t> </a:t>
            </a:r>
            <a:r>
              <a:rPr lang="en-US" altLang="zh-CN" sz="2400" dirty="0"/>
              <a:t>populated</a:t>
            </a:r>
            <a:r>
              <a:rPr lang="zh-CN" altLang="en-US" sz="2400" dirty="0"/>
              <a:t> </a:t>
            </a:r>
            <a:r>
              <a:rPr lang="en-US" altLang="zh-CN" sz="2400" dirty="0"/>
              <a:t>by</a:t>
            </a:r>
            <a:r>
              <a:rPr lang="zh-CN" altLang="en-US" sz="2400" dirty="0"/>
              <a:t> </a:t>
            </a:r>
            <a:r>
              <a:rPr lang="en-US" altLang="zh-CN" sz="2400" dirty="0"/>
              <a:t>financially</a:t>
            </a:r>
            <a:r>
              <a:rPr lang="zh-CN" altLang="en-US" sz="2400" dirty="0"/>
              <a:t> </a:t>
            </a:r>
            <a:r>
              <a:rPr lang="en-US" altLang="zh-CN" sz="2400" dirty="0"/>
              <a:t>naïve</a:t>
            </a:r>
            <a:r>
              <a:rPr lang="zh-CN" altLang="en-US" sz="2400" dirty="0"/>
              <a:t> </a:t>
            </a:r>
            <a:r>
              <a:rPr lang="en-US" altLang="zh-CN" sz="2400" dirty="0"/>
              <a:t>retail</a:t>
            </a:r>
            <a:r>
              <a:rPr lang="zh-CN" altLang="en-US" sz="2400" dirty="0"/>
              <a:t> </a:t>
            </a:r>
            <a:r>
              <a:rPr lang="en-US" altLang="zh-CN" sz="2400" dirty="0"/>
              <a:t>bank</a:t>
            </a:r>
            <a:r>
              <a:rPr lang="zh-CN" altLang="en-US" sz="2400" dirty="0"/>
              <a:t> </a:t>
            </a:r>
            <a:r>
              <a:rPr lang="en-US" altLang="zh-CN" sz="2400" dirty="0"/>
              <a:t>depositors.</a:t>
            </a:r>
          </a:p>
          <a:p>
            <a:pPr marL="342900" indent="-342900">
              <a:buFont typeface="Arial" panose="020B0604020202020204" pitchFamily="34" charset="0"/>
              <a:buChar char="•"/>
            </a:pPr>
            <a:r>
              <a:rPr lang="en-US" altLang="zh-CN" sz="2400" dirty="0"/>
              <a:t>The</a:t>
            </a:r>
            <a:r>
              <a:rPr lang="zh-CN" altLang="en-US" sz="2400" dirty="0"/>
              <a:t> </a:t>
            </a:r>
            <a:r>
              <a:rPr lang="en-US" altLang="zh-CN" sz="2400" dirty="0"/>
              <a:t>proper</a:t>
            </a:r>
            <a:r>
              <a:rPr lang="zh-CN" altLang="en-US" sz="2400" dirty="0"/>
              <a:t> </a:t>
            </a:r>
            <a:r>
              <a:rPr lang="en-US" altLang="zh-CN" sz="2400" dirty="0"/>
              <a:t>regulatory</a:t>
            </a:r>
            <a:r>
              <a:rPr lang="zh-CN" altLang="en-US" sz="2400" dirty="0"/>
              <a:t> </a:t>
            </a:r>
            <a:r>
              <a:rPr lang="en-US" altLang="zh-CN" sz="2400" dirty="0"/>
              <a:t>reaction</a:t>
            </a:r>
            <a:r>
              <a:rPr lang="zh-CN" altLang="en-US" sz="2400" dirty="0"/>
              <a:t> </a:t>
            </a:r>
            <a:r>
              <a:rPr lang="en-US" altLang="zh-CN" sz="2400" dirty="0"/>
              <a:t>would</a:t>
            </a:r>
            <a:r>
              <a:rPr lang="zh-CN" altLang="en-US" sz="2400" dirty="0"/>
              <a:t> </a:t>
            </a:r>
            <a:r>
              <a:rPr lang="en-US" altLang="zh-CN" sz="2400" dirty="0"/>
              <a:t>not</a:t>
            </a:r>
            <a:r>
              <a:rPr lang="zh-CN" altLang="en-US" sz="2400" dirty="0"/>
              <a:t> </a:t>
            </a:r>
            <a:r>
              <a:rPr lang="en-US" altLang="zh-CN" sz="2400" dirty="0"/>
              <a:t>be</a:t>
            </a:r>
            <a:r>
              <a:rPr lang="zh-CN" altLang="en-US" sz="2400" dirty="0"/>
              <a:t> </a:t>
            </a:r>
            <a:r>
              <a:rPr lang="en-US" altLang="zh-CN" sz="2400" dirty="0"/>
              <a:t>special</a:t>
            </a:r>
            <a:r>
              <a:rPr lang="zh-CN" altLang="en-US" sz="2400" dirty="0"/>
              <a:t> </a:t>
            </a:r>
            <a:r>
              <a:rPr lang="en-US" altLang="zh-CN" sz="2400" dirty="0"/>
              <a:t>bankruptcy</a:t>
            </a:r>
            <a:r>
              <a:rPr lang="zh-CN" altLang="en-US" sz="2400" dirty="0"/>
              <a:t> </a:t>
            </a:r>
            <a:r>
              <a:rPr lang="en-US" altLang="zh-CN" sz="2400" dirty="0"/>
              <a:t>priorities</a:t>
            </a:r>
          </a:p>
        </p:txBody>
      </p:sp>
    </p:spTree>
    <p:extLst>
      <p:ext uri="{BB962C8B-B14F-4D97-AF65-F5344CB8AC3E}">
        <p14:creationId xmlns:p14="http://schemas.microsoft.com/office/powerpoint/2010/main" val="3047613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127FC-9911-DD41-9C73-56F45C80896F}"/>
              </a:ext>
            </a:extLst>
          </p:cNvPr>
          <p:cNvSpPr>
            <a:spLocks noGrp="1"/>
          </p:cNvSpPr>
          <p:nvPr>
            <p:ph type="title"/>
          </p:nvPr>
        </p:nvSpPr>
        <p:spPr>
          <a:xfrm>
            <a:off x="685801" y="609602"/>
            <a:ext cx="10131427" cy="653934"/>
          </a:xfrm>
        </p:spPr>
        <p:txBody>
          <a:bodyPr/>
          <a:lstStyle/>
          <a:p>
            <a:r>
              <a:rPr lang="en-US" altLang="zh-CN" dirty="0">
                <a:latin typeface="Abadi" panose="020B0604020104020204" pitchFamily="34" charset="0"/>
              </a:rPr>
              <a:t>Dodd-frank</a:t>
            </a:r>
            <a:r>
              <a:rPr lang="zh-CN" altLang="en-US" dirty="0">
                <a:latin typeface="Abadi" panose="020B0604020104020204" pitchFamily="34" charset="0"/>
              </a:rPr>
              <a:t> </a:t>
            </a:r>
            <a:r>
              <a:rPr lang="en-US" altLang="zh-CN" dirty="0">
                <a:latin typeface="Abadi" panose="020B0604020104020204" pitchFamily="34" charset="0"/>
              </a:rPr>
              <a:t>act</a:t>
            </a:r>
            <a:endParaRPr lang="en-US" dirty="0">
              <a:latin typeface="Abadi" panose="020B0604020104020204" pitchFamily="34" charset="0"/>
            </a:endParaRPr>
          </a:p>
        </p:txBody>
      </p:sp>
      <p:sp>
        <p:nvSpPr>
          <p:cNvPr id="3" name="Text Placeholder 2">
            <a:extLst>
              <a:ext uri="{FF2B5EF4-FFF2-40B4-BE49-F238E27FC236}">
                <a16:creationId xmlns:a16="http://schemas.microsoft.com/office/drawing/2014/main" id="{93835030-B257-6645-A4E0-F4742479406A}"/>
              </a:ext>
            </a:extLst>
          </p:cNvPr>
          <p:cNvSpPr>
            <a:spLocks noGrp="1"/>
          </p:cNvSpPr>
          <p:nvPr>
            <p:ph type="body" sz="quarter" idx="13"/>
          </p:nvPr>
        </p:nvSpPr>
        <p:spPr>
          <a:xfrm>
            <a:off x="685800" y="1427019"/>
            <a:ext cx="10131428" cy="838200"/>
          </a:xfrm>
        </p:spPr>
        <p:txBody>
          <a:bodyPr>
            <a:normAutofit/>
          </a:bodyPr>
          <a:lstStyle/>
          <a:p>
            <a:r>
              <a:rPr lang="en-US" altLang="zh-CN" sz="3200" dirty="0"/>
              <a:t>Mandate</a:t>
            </a:r>
            <a:r>
              <a:rPr lang="zh-CN" altLang="en-US" sz="3200" dirty="0"/>
              <a:t> </a:t>
            </a:r>
            <a:r>
              <a:rPr lang="en-US" altLang="zh-CN" sz="3200" dirty="0"/>
              <a:t>a</a:t>
            </a:r>
            <a:r>
              <a:rPr lang="zh-CN" altLang="en-US" sz="3200" dirty="0"/>
              <a:t> </a:t>
            </a:r>
            <a:r>
              <a:rPr lang="en-US" altLang="zh-CN" sz="3200" dirty="0"/>
              <a:t>clearinghouse</a:t>
            </a:r>
            <a:r>
              <a:rPr lang="zh-CN" altLang="en-US" sz="3200" dirty="0"/>
              <a:t> </a:t>
            </a:r>
            <a:r>
              <a:rPr lang="en-US" altLang="zh-CN" sz="3200" dirty="0"/>
              <a:t>or</a:t>
            </a:r>
            <a:r>
              <a:rPr lang="zh-CN" altLang="en-US" sz="3200" dirty="0"/>
              <a:t> </a:t>
            </a:r>
            <a:r>
              <a:rPr lang="en-US" altLang="zh-CN" sz="3200" dirty="0"/>
              <a:t>exchange</a:t>
            </a:r>
            <a:r>
              <a:rPr lang="zh-CN" altLang="en-US" sz="3200" dirty="0"/>
              <a:t> </a:t>
            </a:r>
            <a:r>
              <a:rPr lang="en-US" altLang="zh-CN" sz="3200" dirty="0"/>
              <a:t>for</a:t>
            </a:r>
            <a:r>
              <a:rPr lang="zh-CN" altLang="en-US" sz="3200" dirty="0"/>
              <a:t> </a:t>
            </a:r>
            <a:r>
              <a:rPr lang="en-US" altLang="zh-CN" sz="3200" dirty="0"/>
              <a:t>many</a:t>
            </a:r>
            <a:r>
              <a:rPr lang="zh-CN" altLang="en-US" sz="3200" dirty="0"/>
              <a:t> </a:t>
            </a:r>
            <a:r>
              <a:rPr lang="en-US" altLang="zh-CN" sz="3200" dirty="0"/>
              <a:t>derivatives</a:t>
            </a:r>
            <a:endParaRPr lang="en-US" sz="3200" dirty="0"/>
          </a:p>
        </p:txBody>
      </p:sp>
      <p:sp>
        <p:nvSpPr>
          <p:cNvPr id="4" name="Text Placeholder 3">
            <a:extLst>
              <a:ext uri="{FF2B5EF4-FFF2-40B4-BE49-F238E27FC236}">
                <a16:creationId xmlns:a16="http://schemas.microsoft.com/office/drawing/2014/main" id="{6FE078D0-3743-EE4A-BF77-381B6CBF2111}"/>
              </a:ext>
            </a:extLst>
          </p:cNvPr>
          <p:cNvSpPr>
            <a:spLocks noGrp="1"/>
          </p:cNvSpPr>
          <p:nvPr>
            <p:ph type="body" idx="1"/>
          </p:nvPr>
        </p:nvSpPr>
        <p:spPr>
          <a:xfrm>
            <a:off x="685800" y="2556856"/>
            <a:ext cx="10131428" cy="4071851"/>
          </a:xfrm>
        </p:spPr>
        <p:txBody>
          <a:bodyPr>
            <a:normAutofit/>
          </a:bodyPr>
          <a:lstStyle/>
          <a:p>
            <a:pPr marL="285750" indent="-285750">
              <a:buFont typeface="Arial" panose="020B0604020202020204" pitchFamily="34" charset="0"/>
              <a:buChar char="•"/>
            </a:pPr>
            <a:r>
              <a:rPr lang="en-US" altLang="zh-CN" sz="2400" dirty="0"/>
              <a:t>It’s</a:t>
            </a:r>
            <a:r>
              <a:rPr lang="zh-CN" altLang="en-US" sz="2400" dirty="0"/>
              <a:t> </a:t>
            </a:r>
            <a:r>
              <a:rPr lang="en-US" altLang="zh-CN" sz="2400" dirty="0"/>
              <a:t>unclear</a:t>
            </a:r>
            <a:r>
              <a:rPr lang="zh-CN" altLang="en-US" sz="2400" dirty="0"/>
              <a:t> </a:t>
            </a:r>
            <a:r>
              <a:rPr lang="en-US" altLang="zh-CN" sz="2400" dirty="0"/>
              <a:t>whether</a:t>
            </a:r>
            <a:r>
              <a:rPr lang="zh-CN" altLang="en-US" sz="2400" dirty="0"/>
              <a:t> </a:t>
            </a:r>
            <a:r>
              <a:rPr lang="en-US" altLang="zh-CN" sz="2400" dirty="0"/>
              <a:t>the</a:t>
            </a:r>
            <a:r>
              <a:rPr lang="zh-CN" altLang="en-US" sz="2400" dirty="0"/>
              <a:t> </a:t>
            </a:r>
            <a:r>
              <a:rPr lang="en-US" altLang="zh-CN" sz="2400" dirty="0"/>
              <a:t>exchange</a:t>
            </a:r>
            <a:r>
              <a:rPr lang="zh-CN" altLang="en-US" sz="2400" dirty="0"/>
              <a:t> </a:t>
            </a:r>
            <a:r>
              <a:rPr lang="en-US" altLang="zh-CN" sz="2400" dirty="0"/>
              <a:t>would</a:t>
            </a:r>
            <a:r>
              <a:rPr lang="zh-CN" altLang="en-US" sz="2400" dirty="0"/>
              <a:t> </a:t>
            </a:r>
            <a:r>
              <a:rPr lang="en-US" altLang="zh-CN" sz="2400" dirty="0"/>
              <a:t>itself</a:t>
            </a:r>
            <a:r>
              <a:rPr lang="zh-CN" altLang="en-US" sz="2400" dirty="0"/>
              <a:t> </a:t>
            </a:r>
            <a:r>
              <a:rPr lang="en-US" altLang="zh-CN" sz="2400" dirty="0"/>
              <a:t>be</a:t>
            </a:r>
            <a:r>
              <a:rPr lang="zh-CN" altLang="en-US" sz="2400" dirty="0"/>
              <a:t> </a:t>
            </a:r>
            <a:r>
              <a:rPr lang="en-US" altLang="zh-CN" sz="2400" dirty="0"/>
              <a:t>properly</a:t>
            </a:r>
            <a:r>
              <a:rPr lang="zh-CN" altLang="en-US" sz="2400" dirty="0"/>
              <a:t> </a:t>
            </a:r>
            <a:r>
              <a:rPr lang="en-US" altLang="zh-CN" sz="2400" dirty="0"/>
              <a:t>incentivized</a:t>
            </a:r>
            <a:r>
              <a:rPr lang="zh-CN" altLang="en-US" sz="2400" dirty="0"/>
              <a:t> </a:t>
            </a:r>
            <a:r>
              <a:rPr lang="en-US" altLang="zh-CN" sz="2400" dirty="0"/>
              <a:t>to</a:t>
            </a:r>
            <a:r>
              <a:rPr lang="zh-CN" altLang="en-US" sz="2400" dirty="0"/>
              <a:t> </a:t>
            </a:r>
            <a:r>
              <a:rPr lang="en-US" altLang="zh-CN" sz="2400" dirty="0"/>
              <a:t>handle</a:t>
            </a:r>
            <a:r>
              <a:rPr lang="zh-CN" altLang="en-US" sz="2400" dirty="0"/>
              <a:t> </a:t>
            </a:r>
            <a:r>
              <a:rPr lang="en-US" altLang="zh-CN" sz="2400" dirty="0"/>
              <a:t>counterparty</a:t>
            </a:r>
            <a:r>
              <a:rPr lang="zh-CN" altLang="en-US" sz="2400" dirty="0"/>
              <a:t> </a:t>
            </a:r>
            <a:r>
              <a:rPr lang="en-US" altLang="zh-CN" sz="2400" dirty="0"/>
              <a:t>risk</a:t>
            </a:r>
          </a:p>
          <a:p>
            <a:pPr marL="285750" indent="-285750">
              <a:buFont typeface="Arial" panose="020B0604020202020204" pitchFamily="34" charset="0"/>
              <a:buChar char="•"/>
            </a:pPr>
            <a:r>
              <a:rPr lang="en-US" altLang="zh-CN" sz="2400" dirty="0"/>
              <a:t>Many</a:t>
            </a:r>
            <a:r>
              <a:rPr lang="zh-CN" altLang="en-US" sz="2400" dirty="0"/>
              <a:t> </a:t>
            </a:r>
            <a:r>
              <a:rPr lang="en-US" altLang="zh-CN" sz="2400" dirty="0"/>
              <a:t>types</a:t>
            </a:r>
            <a:r>
              <a:rPr lang="zh-CN" altLang="en-US" sz="2400" dirty="0"/>
              <a:t> </a:t>
            </a:r>
            <a:r>
              <a:rPr lang="en-US" altLang="zh-CN" sz="2400" dirty="0"/>
              <a:t>of</a:t>
            </a:r>
            <a:r>
              <a:rPr lang="zh-CN" altLang="en-US" sz="2400" dirty="0"/>
              <a:t> </a:t>
            </a:r>
            <a:r>
              <a:rPr lang="en-US" altLang="zh-CN" sz="2400" dirty="0"/>
              <a:t>derivatives</a:t>
            </a:r>
            <a:r>
              <a:rPr lang="zh-CN" altLang="en-US" sz="2400" dirty="0"/>
              <a:t> </a:t>
            </a:r>
            <a:r>
              <a:rPr lang="en-US" altLang="zh-CN" sz="2400" dirty="0"/>
              <a:t>just</a:t>
            </a:r>
            <a:r>
              <a:rPr lang="zh-CN" altLang="en-US" sz="2400" dirty="0"/>
              <a:t> </a:t>
            </a:r>
            <a:r>
              <a:rPr lang="en-US" altLang="zh-CN" sz="2400" dirty="0"/>
              <a:t>cannot</a:t>
            </a:r>
            <a:r>
              <a:rPr lang="zh-CN" altLang="en-US" sz="2400" dirty="0"/>
              <a:t> </a:t>
            </a:r>
            <a:r>
              <a:rPr lang="en-US" altLang="zh-CN" sz="2400" dirty="0"/>
              <a:t>be</a:t>
            </a:r>
            <a:r>
              <a:rPr lang="zh-CN" altLang="en-US" sz="2400" dirty="0"/>
              <a:t> </a:t>
            </a:r>
            <a:r>
              <a:rPr lang="en-US" altLang="zh-CN" sz="2400" dirty="0"/>
              <a:t>handled</a:t>
            </a:r>
            <a:r>
              <a:rPr lang="zh-CN" altLang="en-US" sz="2400" dirty="0"/>
              <a:t> </a:t>
            </a:r>
            <a:r>
              <a:rPr lang="en-US" altLang="zh-CN" sz="2400" dirty="0"/>
              <a:t>by</a:t>
            </a:r>
            <a:r>
              <a:rPr lang="zh-CN" altLang="en-US" sz="2400" dirty="0"/>
              <a:t> </a:t>
            </a:r>
            <a:r>
              <a:rPr lang="en-US" altLang="zh-CN" sz="2400" dirty="0"/>
              <a:t>a</a:t>
            </a:r>
            <a:r>
              <a:rPr lang="zh-CN" altLang="en-US" sz="2400" dirty="0"/>
              <a:t> </a:t>
            </a:r>
            <a:r>
              <a:rPr lang="en-US" altLang="zh-CN" sz="2400" dirty="0"/>
              <a:t>clearinghouse</a:t>
            </a:r>
          </a:p>
          <a:p>
            <a:pPr marL="285750" indent="-285750">
              <a:buFont typeface="Arial" panose="020B0604020202020204" pitchFamily="34" charset="0"/>
              <a:buChar char="•"/>
            </a:pPr>
            <a:r>
              <a:rPr lang="en-US" altLang="zh-CN" sz="2400" dirty="0"/>
              <a:t>A</a:t>
            </a:r>
            <a:r>
              <a:rPr lang="zh-CN" altLang="en-US" sz="2400" dirty="0"/>
              <a:t> </a:t>
            </a:r>
            <a:r>
              <a:rPr lang="en-US" altLang="zh-CN" sz="2400" dirty="0"/>
              <a:t>clearinghouse</a:t>
            </a:r>
            <a:r>
              <a:rPr lang="zh-CN" altLang="en-US" sz="2400" dirty="0"/>
              <a:t> </a:t>
            </a:r>
            <a:r>
              <a:rPr lang="en-US" altLang="zh-CN" sz="2400" dirty="0"/>
              <a:t>is</a:t>
            </a:r>
            <a:r>
              <a:rPr lang="zh-CN" altLang="en-US" sz="2400" dirty="0"/>
              <a:t> </a:t>
            </a:r>
            <a:r>
              <a:rPr lang="en-US" altLang="zh-CN" sz="2400" dirty="0"/>
              <a:t>a</a:t>
            </a:r>
            <a:r>
              <a:rPr lang="zh-CN" altLang="en-US" sz="2400" dirty="0"/>
              <a:t> </a:t>
            </a:r>
            <a:r>
              <a:rPr lang="en-US" altLang="zh-CN" sz="2400" dirty="0"/>
              <a:t>very</a:t>
            </a:r>
            <a:r>
              <a:rPr lang="zh-CN" altLang="en-US" sz="2400" dirty="0"/>
              <a:t> </a:t>
            </a:r>
            <a:r>
              <a:rPr lang="en-US" altLang="zh-CN" sz="2400" dirty="0"/>
              <a:t>large</a:t>
            </a:r>
            <a:r>
              <a:rPr lang="zh-CN" altLang="en-US" sz="2400" dirty="0"/>
              <a:t> </a:t>
            </a:r>
            <a:r>
              <a:rPr lang="en-US" altLang="zh-CN" sz="2400" dirty="0"/>
              <a:t>netting</a:t>
            </a:r>
            <a:r>
              <a:rPr lang="zh-CN" altLang="en-US" sz="2400" dirty="0"/>
              <a:t> </a:t>
            </a:r>
            <a:r>
              <a:rPr lang="en-US" altLang="zh-CN" sz="2400" dirty="0"/>
              <a:t>organization.</a:t>
            </a:r>
            <a:r>
              <a:rPr lang="zh-CN" altLang="en-US" sz="2400" dirty="0"/>
              <a:t> </a:t>
            </a:r>
            <a:r>
              <a:rPr lang="en-US" altLang="zh-CN" sz="2400" dirty="0"/>
              <a:t>The</a:t>
            </a:r>
            <a:r>
              <a:rPr lang="zh-CN" altLang="en-US" sz="2400" dirty="0"/>
              <a:t> </a:t>
            </a:r>
            <a:r>
              <a:rPr lang="en-US" altLang="zh-CN" sz="2400" dirty="0"/>
              <a:t>risks</a:t>
            </a:r>
            <a:r>
              <a:rPr lang="zh-CN" altLang="en-US" sz="2400" dirty="0"/>
              <a:t> </a:t>
            </a:r>
            <a:r>
              <a:rPr lang="en-US" altLang="zh-CN" sz="2400" dirty="0"/>
              <a:t>netted</a:t>
            </a:r>
            <a:r>
              <a:rPr lang="zh-CN" altLang="en-US" sz="2400" dirty="0"/>
              <a:t> </a:t>
            </a:r>
            <a:r>
              <a:rPr lang="en-US" altLang="zh-CN" sz="2400" dirty="0"/>
              <a:t>do</a:t>
            </a:r>
            <a:r>
              <a:rPr lang="zh-CN" altLang="en-US" sz="2400" dirty="0"/>
              <a:t> </a:t>
            </a:r>
            <a:r>
              <a:rPr lang="en-US" altLang="zh-CN" sz="2400" dirty="0"/>
              <a:t>not</a:t>
            </a:r>
            <a:r>
              <a:rPr lang="zh-CN" altLang="en-US" sz="2400" dirty="0"/>
              <a:t> </a:t>
            </a:r>
            <a:r>
              <a:rPr lang="en-US" altLang="zh-CN" sz="2400" dirty="0"/>
              <a:t>disappear,</a:t>
            </a:r>
            <a:r>
              <a:rPr lang="zh-CN" altLang="en-US" sz="2400" dirty="0"/>
              <a:t> </a:t>
            </a:r>
            <a:r>
              <a:rPr lang="en-US" altLang="zh-CN" sz="2400" dirty="0"/>
              <a:t>but</a:t>
            </a:r>
            <a:r>
              <a:rPr lang="zh-CN" altLang="en-US" sz="2400" dirty="0"/>
              <a:t> </a:t>
            </a:r>
            <a:r>
              <a:rPr lang="en-US" altLang="zh-CN" sz="2400" dirty="0"/>
              <a:t>are</a:t>
            </a:r>
            <a:r>
              <a:rPr lang="zh-CN" altLang="en-US" sz="2400" dirty="0"/>
              <a:t> </a:t>
            </a:r>
            <a:r>
              <a:rPr lang="en-US" altLang="zh-CN" sz="2400" dirty="0"/>
              <a:t>borne</a:t>
            </a:r>
            <a:r>
              <a:rPr lang="zh-CN" altLang="en-US" sz="2400" dirty="0"/>
              <a:t> </a:t>
            </a:r>
            <a:r>
              <a:rPr lang="en-US" altLang="zh-CN" sz="2400" dirty="0"/>
              <a:t>by</a:t>
            </a:r>
            <a:r>
              <a:rPr lang="zh-CN" altLang="en-US" sz="2400" dirty="0"/>
              <a:t> </a:t>
            </a:r>
            <a:r>
              <a:rPr lang="en-US" altLang="zh-CN" sz="2400" dirty="0"/>
              <a:t>the</a:t>
            </a:r>
            <a:r>
              <a:rPr lang="zh-CN" altLang="en-US" sz="2400" dirty="0"/>
              <a:t> </a:t>
            </a:r>
            <a:r>
              <a:rPr lang="en-US" altLang="zh-CN" sz="2400" dirty="0"/>
              <a:t>creditors</a:t>
            </a:r>
            <a:r>
              <a:rPr lang="zh-CN" altLang="en-US" sz="2400" dirty="0"/>
              <a:t> </a:t>
            </a:r>
            <a:r>
              <a:rPr lang="en-US" altLang="zh-CN" sz="2400" dirty="0"/>
              <a:t>outside</a:t>
            </a:r>
            <a:r>
              <a:rPr lang="zh-CN" altLang="en-US" sz="2400" dirty="0"/>
              <a:t> </a:t>
            </a:r>
            <a:r>
              <a:rPr lang="en-US" altLang="zh-CN" sz="2400" dirty="0"/>
              <a:t>the</a:t>
            </a:r>
            <a:r>
              <a:rPr lang="zh-CN" altLang="en-US" sz="2400" dirty="0"/>
              <a:t> </a:t>
            </a:r>
            <a:r>
              <a:rPr lang="en-US" altLang="zh-CN" sz="2400" dirty="0"/>
              <a:t>exchange’s</a:t>
            </a:r>
            <a:r>
              <a:rPr lang="zh-CN" altLang="en-US" sz="2400" dirty="0"/>
              <a:t> </a:t>
            </a:r>
            <a:r>
              <a:rPr lang="en-US" altLang="zh-CN" sz="2400" dirty="0"/>
              <a:t>netting</a:t>
            </a:r>
            <a:r>
              <a:rPr lang="zh-CN" altLang="en-US" sz="2400" dirty="0"/>
              <a:t> </a:t>
            </a:r>
            <a:r>
              <a:rPr lang="en-US" altLang="zh-CN" sz="2400" dirty="0"/>
              <a:t>mechanisms</a:t>
            </a:r>
          </a:p>
          <a:p>
            <a:pPr marL="285750" indent="-285750">
              <a:buFont typeface="Arial" panose="020B0604020202020204" pitchFamily="34" charset="0"/>
              <a:buChar char="•"/>
            </a:pPr>
            <a:r>
              <a:rPr lang="en-US" altLang="zh-CN" sz="2400" dirty="0"/>
              <a:t>A</a:t>
            </a:r>
            <a:r>
              <a:rPr lang="zh-CN" altLang="en-US" sz="2400" dirty="0"/>
              <a:t> </a:t>
            </a:r>
            <a:r>
              <a:rPr lang="en-US" altLang="zh-CN" sz="2400" dirty="0"/>
              <a:t>clearinghouse</a:t>
            </a:r>
            <a:r>
              <a:rPr lang="zh-CN" altLang="en-US" sz="2400" dirty="0"/>
              <a:t> </a:t>
            </a:r>
            <a:r>
              <a:rPr lang="en-US" altLang="zh-CN" sz="2400" dirty="0"/>
              <a:t>will</a:t>
            </a:r>
            <a:r>
              <a:rPr lang="zh-CN" altLang="en-US" sz="2400" dirty="0"/>
              <a:t> </a:t>
            </a:r>
            <a:r>
              <a:rPr lang="en-US" altLang="zh-CN" sz="2400" dirty="0"/>
              <a:t>itself</a:t>
            </a:r>
            <a:r>
              <a:rPr lang="zh-CN" altLang="en-US" sz="2400" dirty="0"/>
              <a:t> </a:t>
            </a:r>
            <a:r>
              <a:rPr lang="en-US" altLang="zh-CN" sz="2400" dirty="0"/>
              <a:t>be</a:t>
            </a:r>
            <a:r>
              <a:rPr lang="zh-CN" altLang="en-US" sz="2400" dirty="0"/>
              <a:t> </a:t>
            </a:r>
            <a:r>
              <a:rPr lang="en-US" altLang="zh-CN" sz="2400" dirty="0"/>
              <a:t>too-big-to-fail</a:t>
            </a:r>
            <a:endParaRPr lang="en-US" sz="2400" dirty="0"/>
          </a:p>
        </p:txBody>
      </p:sp>
    </p:spTree>
    <p:extLst>
      <p:ext uri="{BB962C8B-B14F-4D97-AF65-F5344CB8AC3E}">
        <p14:creationId xmlns:p14="http://schemas.microsoft.com/office/powerpoint/2010/main" val="281415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A790-796B-D041-ABF6-FE3BE823AEBE}"/>
              </a:ext>
            </a:extLst>
          </p:cNvPr>
          <p:cNvSpPr>
            <a:spLocks noGrp="1"/>
          </p:cNvSpPr>
          <p:nvPr>
            <p:ph type="title"/>
          </p:nvPr>
        </p:nvSpPr>
        <p:spPr/>
        <p:txBody>
          <a:bodyPr/>
          <a:lstStyle/>
          <a:p>
            <a:r>
              <a:rPr lang="en-US" altLang="zh-CN" dirty="0">
                <a:latin typeface="Abadi" panose="020B0604020104020204" pitchFamily="34" charset="0"/>
              </a:rPr>
              <a:t>Conclusion</a:t>
            </a:r>
            <a:r>
              <a:rPr lang="zh-CN" altLang="en-US" dirty="0">
                <a:latin typeface="Abadi" panose="020B0604020104020204" pitchFamily="34" charset="0"/>
              </a:rPr>
              <a:t> </a:t>
            </a:r>
            <a:r>
              <a:rPr lang="en-US" altLang="zh-CN" dirty="0">
                <a:latin typeface="Abadi" panose="020B0604020104020204" pitchFamily="34" charset="0"/>
              </a:rPr>
              <a:t>and</a:t>
            </a:r>
            <a:r>
              <a:rPr lang="zh-CN" altLang="en-US" dirty="0">
                <a:latin typeface="Abadi" panose="020B0604020104020204" pitchFamily="34" charset="0"/>
              </a:rPr>
              <a:t> </a:t>
            </a:r>
            <a:r>
              <a:rPr lang="en-US" altLang="zh-CN" dirty="0">
                <a:latin typeface="Abadi" panose="020B0604020104020204" pitchFamily="34" charset="0"/>
              </a:rPr>
              <a:t>thoughts</a:t>
            </a:r>
            <a:endParaRPr lang="en-US" dirty="0">
              <a:latin typeface="Abadi" panose="020B0604020104020204" pitchFamily="34" charset="0"/>
            </a:endParaRPr>
          </a:p>
        </p:txBody>
      </p:sp>
      <p:sp>
        <p:nvSpPr>
          <p:cNvPr id="3" name="Content Placeholder 2">
            <a:extLst>
              <a:ext uri="{FF2B5EF4-FFF2-40B4-BE49-F238E27FC236}">
                <a16:creationId xmlns:a16="http://schemas.microsoft.com/office/drawing/2014/main" id="{D499B197-7DF9-024F-BBBB-63558F0D3BBC}"/>
              </a:ext>
            </a:extLst>
          </p:cNvPr>
          <p:cNvSpPr>
            <a:spLocks noGrp="1"/>
          </p:cNvSpPr>
          <p:nvPr>
            <p:ph idx="1"/>
          </p:nvPr>
        </p:nvSpPr>
        <p:spPr/>
        <p:txBody>
          <a:bodyPr>
            <a:normAutofit/>
          </a:bodyPr>
          <a:lstStyle/>
          <a:p>
            <a:r>
              <a:rPr lang="en-US" altLang="zh-CN" sz="2400" dirty="0"/>
              <a:t>Having</a:t>
            </a:r>
            <a:r>
              <a:rPr lang="zh-CN" altLang="en-US" sz="2400" dirty="0"/>
              <a:t> </a:t>
            </a:r>
            <a:r>
              <a:rPr lang="en-US" altLang="zh-CN" sz="2400" dirty="0"/>
              <a:t>two</a:t>
            </a:r>
            <a:r>
              <a:rPr lang="zh-CN" altLang="en-US" sz="2400" dirty="0"/>
              <a:t> </a:t>
            </a:r>
            <a:r>
              <a:rPr lang="en-US" altLang="zh-CN" sz="2400" dirty="0"/>
              <a:t>sets</a:t>
            </a:r>
            <a:r>
              <a:rPr lang="zh-CN" altLang="en-US" sz="2400" dirty="0"/>
              <a:t> </a:t>
            </a:r>
            <a:r>
              <a:rPr lang="en-US" altLang="zh-CN" sz="2400" dirty="0"/>
              <a:t>of</a:t>
            </a:r>
            <a:r>
              <a:rPr lang="zh-CN" altLang="en-US" sz="2400" dirty="0"/>
              <a:t> </a:t>
            </a:r>
            <a:r>
              <a:rPr lang="en-US" altLang="zh-CN" sz="2400" dirty="0"/>
              <a:t>rules</a:t>
            </a:r>
            <a:r>
              <a:rPr lang="zh-CN" altLang="en-US" sz="2400" dirty="0"/>
              <a:t> </a:t>
            </a:r>
            <a:r>
              <a:rPr lang="en-US" altLang="zh-CN" sz="2400" dirty="0"/>
              <a:t>is</a:t>
            </a:r>
            <a:r>
              <a:rPr lang="zh-CN" altLang="en-US" sz="2400" dirty="0"/>
              <a:t> </a:t>
            </a:r>
            <a:r>
              <a:rPr lang="en-US" altLang="zh-CN" sz="2400" dirty="0"/>
              <a:t>unwise</a:t>
            </a:r>
          </a:p>
          <a:p>
            <a:r>
              <a:rPr lang="en-US" altLang="zh-CN" sz="2400" dirty="0"/>
              <a:t>The</a:t>
            </a:r>
            <a:r>
              <a:rPr lang="zh-CN" altLang="en-US" sz="2400" dirty="0"/>
              <a:t> </a:t>
            </a:r>
            <a:r>
              <a:rPr lang="en-US" altLang="zh-CN" sz="2400" dirty="0"/>
              <a:t>exceptions</a:t>
            </a:r>
            <a:r>
              <a:rPr lang="zh-CN" altLang="en-US" sz="2400" dirty="0"/>
              <a:t> </a:t>
            </a:r>
            <a:r>
              <a:rPr lang="en-US" altLang="zh-CN" sz="2400" dirty="0"/>
              <a:t>and</a:t>
            </a:r>
            <a:r>
              <a:rPr lang="zh-CN" altLang="en-US" sz="2400" dirty="0"/>
              <a:t> </a:t>
            </a:r>
            <a:r>
              <a:rPr lang="en-US" altLang="zh-CN" sz="2400" dirty="0" err="1"/>
              <a:t>superpriorities</a:t>
            </a:r>
            <a:r>
              <a:rPr lang="zh-CN" altLang="en-US" sz="2400" dirty="0"/>
              <a:t> </a:t>
            </a:r>
            <a:r>
              <a:rPr lang="en-US" altLang="zh-CN" sz="2400" dirty="0"/>
              <a:t>for</a:t>
            </a:r>
            <a:r>
              <a:rPr lang="zh-CN" altLang="en-US" sz="2400" dirty="0"/>
              <a:t> </a:t>
            </a:r>
            <a:r>
              <a:rPr lang="en-US" altLang="zh-CN" sz="2400" dirty="0"/>
              <a:t>the</a:t>
            </a:r>
            <a:r>
              <a:rPr lang="zh-CN" altLang="en-US" sz="2400" dirty="0"/>
              <a:t> </a:t>
            </a:r>
            <a:r>
              <a:rPr lang="en-US" altLang="zh-CN" sz="2400" dirty="0"/>
              <a:t>derivatives</a:t>
            </a:r>
            <a:r>
              <a:rPr lang="zh-CN" altLang="en-US" sz="2400" dirty="0"/>
              <a:t> </a:t>
            </a:r>
            <a:r>
              <a:rPr lang="en-US" altLang="zh-CN" sz="2400" dirty="0"/>
              <a:t>and</a:t>
            </a:r>
            <a:r>
              <a:rPr lang="zh-CN" altLang="en-US" sz="2400" dirty="0"/>
              <a:t> </a:t>
            </a:r>
            <a:r>
              <a:rPr lang="en-US" altLang="zh-CN" sz="2400" dirty="0"/>
              <a:t>repo</a:t>
            </a:r>
            <a:r>
              <a:rPr lang="zh-CN" altLang="en-US" sz="2400" dirty="0"/>
              <a:t> </a:t>
            </a:r>
            <a:r>
              <a:rPr lang="en-US" altLang="zh-CN" sz="2400" dirty="0"/>
              <a:t>markets</a:t>
            </a:r>
            <a:r>
              <a:rPr lang="zh-CN" altLang="en-US" sz="2400" dirty="0"/>
              <a:t> </a:t>
            </a:r>
            <a:r>
              <a:rPr lang="en-US" altLang="zh-CN" sz="2400" dirty="0"/>
              <a:t>are</a:t>
            </a:r>
            <a:r>
              <a:rPr lang="zh-CN" altLang="en-US" sz="2400" dirty="0"/>
              <a:t> </a:t>
            </a:r>
            <a:r>
              <a:rPr lang="en-US" altLang="zh-CN" sz="2400" dirty="0"/>
              <a:t>overly</a:t>
            </a:r>
            <a:r>
              <a:rPr lang="zh-CN" altLang="en-US" sz="2400" dirty="0"/>
              <a:t> </a:t>
            </a:r>
            <a:r>
              <a:rPr lang="en-US" altLang="zh-CN" sz="2400" dirty="0"/>
              <a:t>broad</a:t>
            </a:r>
            <a:r>
              <a:rPr lang="zh-CN" altLang="en-US" sz="2400" dirty="0"/>
              <a:t> </a:t>
            </a:r>
            <a:r>
              <a:rPr lang="en-US" altLang="zh-CN" sz="2400" dirty="0"/>
              <a:t>and</a:t>
            </a:r>
            <a:r>
              <a:rPr lang="zh-CN" altLang="en-US" sz="2400" dirty="0"/>
              <a:t> </a:t>
            </a:r>
            <a:r>
              <a:rPr lang="en-US" altLang="zh-CN" sz="2400" dirty="0"/>
              <a:t>can</a:t>
            </a:r>
            <a:r>
              <a:rPr lang="zh-CN" altLang="en-US" sz="2400" dirty="0"/>
              <a:t> </a:t>
            </a:r>
            <a:r>
              <a:rPr lang="en-US" altLang="zh-CN" sz="2400" dirty="0"/>
              <a:t>let</a:t>
            </a:r>
            <a:r>
              <a:rPr lang="zh-CN" altLang="en-US" sz="2400" dirty="0"/>
              <a:t> </a:t>
            </a:r>
            <a:r>
              <a:rPr lang="en-US" altLang="zh-CN" sz="2400" dirty="0"/>
              <a:t>counterparties</a:t>
            </a:r>
            <a:r>
              <a:rPr lang="zh-CN" altLang="en-US" sz="2400" dirty="0"/>
              <a:t> </a:t>
            </a:r>
            <a:r>
              <a:rPr lang="en-US" altLang="zh-CN" sz="2400" dirty="0"/>
              <a:t>drop</a:t>
            </a:r>
            <a:r>
              <a:rPr lang="zh-CN" altLang="en-US" sz="2400" dirty="0"/>
              <a:t> </a:t>
            </a:r>
            <a:r>
              <a:rPr lang="en-US" altLang="zh-CN" sz="2400" dirty="0"/>
              <a:t>their</a:t>
            </a:r>
            <a:r>
              <a:rPr lang="zh-CN" altLang="en-US" sz="2400" dirty="0"/>
              <a:t> </a:t>
            </a:r>
            <a:r>
              <a:rPr lang="en-US" altLang="zh-CN" sz="2400" dirty="0"/>
              <a:t>guard</a:t>
            </a:r>
          </a:p>
          <a:p>
            <a:r>
              <a:rPr lang="en-US" altLang="zh-CN" sz="2400" dirty="0"/>
              <a:t>The</a:t>
            </a:r>
            <a:r>
              <a:rPr lang="zh-CN" altLang="en-US" sz="2400" dirty="0"/>
              <a:t> </a:t>
            </a:r>
            <a:r>
              <a:rPr lang="en-US" altLang="zh-CN" sz="2400" dirty="0"/>
              <a:t>derivatives</a:t>
            </a:r>
            <a:r>
              <a:rPr lang="zh-CN" altLang="en-US" sz="2400" dirty="0"/>
              <a:t> </a:t>
            </a:r>
            <a:r>
              <a:rPr lang="en-US" altLang="zh-CN" sz="2400" dirty="0"/>
              <a:t>exceptions</a:t>
            </a:r>
            <a:r>
              <a:rPr lang="zh-CN" altLang="en-US" sz="2400" dirty="0"/>
              <a:t> </a:t>
            </a:r>
            <a:r>
              <a:rPr lang="en-US" altLang="zh-CN" sz="2400" dirty="0"/>
              <a:t>increase</a:t>
            </a:r>
            <a:r>
              <a:rPr lang="zh-CN" altLang="en-US" sz="2400" dirty="0"/>
              <a:t> </a:t>
            </a:r>
            <a:r>
              <a:rPr lang="en-US" altLang="zh-CN" sz="2400" dirty="0"/>
              <a:t>the</a:t>
            </a:r>
            <a:r>
              <a:rPr lang="zh-CN" altLang="en-US" sz="2400" dirty="0"/>
              <a:t> </a:t>
            </a:r>
            <a:r>
              <a:rPr lang="en-US" altLang="zh-CN" sz="2400" dirty="0"/>
              <a:t>incentive</a:t>
            </a:r>
            <a:r>
              <a:rPr lang="zh-CN" altLang="en-US" sz="2400" dirty="0"/>
              <a:t> </a:t>
            </a:r>
            <a:r>
              <a:rPr lang="en-US" altLang="zh-CN" sz="2400" dirty="0"/>
              <a:t>of</a:t>
            </a:r>
            <a:r>
              <a:rPr lang="zh-CN" altLang="en-US" sz="2400" dirty="0"/>
              <a:t> </a:t>
            </a:r>
            <a:r>
              <a:rPr lang="en-US" altLang="zh-CN" sz="2400" dirty="0"/>
              <a:t>derivatives</a:t>
            </a:r>
            <a:r>
              <a:rPr lang="zh-CN" altLang="en-US" sz="2400" dirty="0"/>
              <a:t> </a:t>
            </a:r>
            <a:r>
              <a:rPr lang="en-US" altLang="zh-CN" sz="2400" dirty="0"/>
              <a:t>counterparties</a:t>
            </a:r>
            <a:r>
              <a:rPr lang="zh-CN" altLang="en-US" sz="2400" dirty="0"/>
              <a:t> </a:t>
            </a:r>
            <a:r>
              <a:rPr lang="en-US" altLang="zh-CN" sz="2400" dirty="0"/>
              <a:t>to</a:t>
            </a:r>
            <a:r>
              <a:rPr lang="zh-CN" altLang="en-US" sz="2400" dirty="0"/>
              <a:t> </a:t>
            </a:r>
            <a:r>
              <a:rPr lang="en-US" altLang="zh-CN" sz="2400" dirty="0"/>
              <a:t>close</a:t>
            </a:r>
            <a:r>
              <a:rPr lang="zh-CN" altLang="en-US" sz="2400" dirty="0"/>
              <a:t> </a:t>
            </a:r>
            <a:r>
              <a:rPr lang="en-US" altLang="zh-CN" sz="2400" dirty="0"/>
              <a:t>out</a:t>
            </a:r>
            <a:r>
              <a:rPr lang="zh-CN" altLang="en-US" sz="2400" dirty="0"/>
              <a:t> </a:t>
            </a:r>
            <a:r>
              <a:rPr lang="en-US" altLang="zh-CN" sz="2400" dirty="0"/>
              <a:t>their</a:t>
            </a:r>
            <a:r>
              <a:rPr lang="zh-CN" altLang="en-US" sz="2400" dirty="0"/>
              <a:t> </a:t>
            </a:r>
            <a:r>
              <a:rPr lang="en-US" altLang="zh-CN" sz="2400" dirty="0"/>
              <a:t>positions</a:t>
            </a:r>
          </a:p>
          <a:p>
            <a:r>
              <a:rPr lang="en-US" altLang="zh-CN" sz="2400" dirty="0"/>
              <a:t>Code</a:t>
            </a:r>
            <a:r>
              <a:rPr lang="zh-CN" altLang="en-US" sz="2400" dirty="0"/>
              <a:t> </a:t>
            </a:r>
            <a:r>
              <a:rPr lang="en-US" altLang="zh-CN" sz="2400" dirty="0"/>
              <a:t>priorities</a:t>
            </a:r>
            <a:r>
              <a:rPr lang="zh-CN" altLang="en-US" sz="2400" dirty="0"/>
              <a:t> </a:t>
            </a:r>
            <a:r>
              <a:rPr lang="en-US" altLang="zh-CN" sz="2400" dirty="0"/>
              <a:t>transfer</a:t>
            </a:r>
            <a:r>
              <a:rPr lang="zh-CN" altLang="en-US" sz="2400" dirty="0"/>
              <a:t> </a:t>
            </a:r>
            <a:r>
              <a:rPr lang="en-US" altLang="zh-CN" sz="2400" dirty="0"/>
              <a:t>risks,</a:t>
            </a:r>
            <a:r>
              <a:rPr lang="zh-CN" altLang="en-US" sz="2400" dirty="0"/>
              <a:t> </a:t>
            </a:r>
            <a:r>
              <a:rPr lang="en-US" altLang="zh-CN" sz="2400" dirty="0"/>
              <a:t>not</a:t>
            </a:r>
            <a:r>
              <a:rPr lang="zh-CN" altLang="en-US" sz="2400" dirty="0"/>
              <a:t> </a:t>
            </a:r>
            <a:r>
              <a:rPr lang="en-US" altLang="zh-CN" sz="2400" dirty="0"/>
              <a:t>eliminate</a:t>
            </a:r>
          </a:p>
          <a:p>
            <a:r>
              <a:rPr lang="en-US" altLang="zh-CN" sz="2400" dirty="0"/>
              <a:t>Congress</a:t>
            </a:r>
            <a:r>
              <a:rPr lang="zh-CN" altLang="en-US" sz="2400" dirty="0"/>
              <a:t> </a:t>
            </a:r>
            <a:r>
              <a:rPr lang="en-US" altLang="zh-CN" sz="2400" dirty="0"/>
              <a:t>should</a:t>
            </a:r>
            <a:r>
              <a:rPr lang="zh-CN" altLang="en-US" sz="2400" dirty="0"/>
              <a:t> </a:t>
            </a:r>
            <a:r>
              <a:rPr lang="en-US" altLang="zh-CN" sz="2400" dirty="0"/>
              <a:t>repeal</a:t>
            </a:r>
            <a:r>
              <a:rPr lang="zh-CN" altLang="en-US" sz="2400" dirty="0"/>
              <a:t> </a:t>
            </a:r>
            <a:r>
              <a:rPr lang="en-US" altLang="zh-CN" sz="2400" dirty="0"/>
              <a:t>or</a:t>
            </a:r>
            <a:r>
              <a:rPr lang="zh-CN" altLang="en-US" sz="2400" dirty="0"/>
              <a:t> </a:t>
            </a:r>
            <a:r>
              <a:rPr lang="en-US" altLang="zh-CN" sz="2400" dirty="0"/>
              <a:t>reshape</a:t>
            </a:r>
            <a:r>
              <a:rPr lang="zh-CN" altLang="en-US" sz="2400" dirty="0"/>
              <a:t> </a:t>
            </a:r>
            <a:r>
              <a:rPr lang="en-US" altLang="zh-CN" sz="2400" dirty="0"/>
              <a:t>the</a:t>
            </a:r>
            <a:r>
              <a:rPr lang="zh-CN" altLang="en-US" sz="2400" dirty="0"/>
              <a:t> </a:t>
            </a:r>
            <a:r>
              <a:rPr lang="en-US" altLang="zh-CN" sz="2400" dirty="0"/>
              <a:t>derivatives</a:t>
            </a:r>
            <a:r>
              <a:rPr lang="zh-CN" altLang="en-US" sz="2400" dirty="0"/>
              <a:t> </a:t>
            </a:r>
            <a:r>
              <a:rPr lang="en-US" altLang="zh-CN" sz="2400" dirty="0"/>
              <a:t>priorities</a:t>
            </a:r>
            <a:r>
              <a:rPr lang="zh-CN" altLang="en-US" sz="2400" dirty="0"/>
              <a:t> </a:t>
            </a:r>
            <a:r>
              <a:rPr lang="en-US" altLang="zh-CN" sz="2400" dirty="0"/>
              <a:t>in</a:t>
            </a:r>
            <a:r>
              <a:rPr lang="zh-CN" altLang="en-US" sz="2400" dirty="0"/>
              <a:t> </a:t>
            </a:r>
            <a:r>
              <a:rPr lang="en-US" altLang="zh-CN" sz="2400" dirty="0"/>
              <a:t>Chapter</a:t>
            </a:r>
            <a:r>
              <a:rPr lang="zh-CN" altLang="en-US" sz="2400" dirty="0"/>
              <a:t> </a:t>
            </a:r>
            <a:r>
              <a:rPr lang="en-US" altLang="zh-CN" sz="2400" dirty="0"/>
              <a:t>11</a:t>
            </a:r>
          </a:p>
          <a:p>
            <a:endParaRPr lang="en-US" dirty="0"/>
          </a:p>
        </p:txBody>
      </p:sp>
    </p:spTree>
    <p:extLst>
      <p:ext uri="{BB962C8B-B14F-4D97-AF65-F5344CB8AC3E}">
        <p14:creationId xmlns:p14="http://schemas.microsoft.com/office/powerpoint/2010/main" val="1191656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6190-BC3F-1940-8BDD-F710EB4CC20E}"/>
              </a:ext>
            </a:extLst>
          </p:cNvPr>
          <p:cNvSpPr>
            <a:spLocks noGrp="1"/>
          </p:cNvSpPr>
          <p:nvPr>
            <p:ph type="ctrTitle"/>
          </p:nvPr>
        </p:nvSpPr>
        <p:spPr/>
        <p:txBody>
          <a:bodyPr/>
          <a:lstStyle/>
          <a:p>
            <a:r>
              <a:rPr lang="en-US" altLang="zh-CN" dirty="0">
                <a:latin typeface="Abadi" panose="020B0604020104020204" pitchFamily="34" charset="0"/>
              </a:rPr>
              <a:t>Questions?</a:t>
            </a:r>
            <a:endParaRPr lang="en-US" dirty="0">
              <a:latin typeface="Abadi" panose="020B0604020104020204" pitchFamily="34" charset="0"/>
            </a:endParaRPr>
          </a:p>
        </p:txBody>
      </p:sp>
      <p:sp>
        <p:nvSpPr>
          <p:cNvPr id="3" name="Subtitle 2">
            <a:extLst>
              <a:ext uri="{FF2B5EF4-FFF2-40B4-BE49-F238E27FC236}">
                <a16:creationId xmlns:a16="http://schemas.microsoft.com/office/drawing/2014/main" id="{8FD6881B-6002-BE4C-86F8-4A22914CB305}"/>
              </a:ext>
            </a:extLst>
          </p:cNvPr>
          <p:cNvSpPr>
            <a:spLocks noGrp="1"/>
          </p:cNvSpPr>
          <p:nvPr>
            <p:ph type="subTitle" idx="1"/>
          </p:nvPr>
        </p:nvSpPr>
        <p:spPr>
          <a:xfrm>
            <a:off x="3346162" y="3554459"/>
            <a:ext cx="7768532" cy="1405467"/>
          </a:xfrm>
        </p:spPr>
        <p:txBody>
          <a:bodyPr>
            <a:noAutofit/>
          </a:bodyPr>
          <a:lstStyle/>
          <a:p>
            <a:r>
              <a:rPr lang="en-US" altLang="zh-CN" sz="4800" dirty="0">
                <a:latin typeface="Abadi" panose="020B0604020104020204" pitchFamily="34" charset="0"/>
              </a:rPr>
              <a:t>Thank</a:t>
            </a:r>
            <a:r>
              <a:rPr lang="zh-CN" altLang="en-US" sz="4800" dirty="0">
                <a:latin typeface="Abadi" panose="020B0604020104020204" pitchFamily="34" charset="0"/>
              </a:rPr>
              <a:t> </a:t>
            </a:r>
            <a:r>
              <a:rPr lang="en-US" altLang="zh-CN" sz="4800" dirty="0">
                <a:latin typeface="Abadi" panose="020B0604020104020204" pitchFamily="34" charset="0"/>
              </a:rPr>
              <a:t>you</a:t>
            </a:r>
            <a:r>
              <a:rPr lang="zh-CN" altLang="en-US" sz="4800" dirty="0">
                <a:latin typeface="Abadi" panose="020B0604020104020204" pitchFamily="34" charset="0"/>
              </a:rPr>
              <a:t> </a:t>
            </a:r>
            <a:r>
              <a:rPr lang="en-US" altLang="zh-CN" sz="4800" dirty="0">
                <a:latin typeface="Abadi" panose="020B0604020104020204" pitchFamily="34" charset="0"/>
              </a:rPr>
              <a:t>for</a:t>
            </a:r>
            <a:r>
              <a:rPr lang="zh-CN" altLang="en-US" sz="4800" dirty="0">
                <a:latin typeface="Abadi" panose="020B0604020104020204" pitchFamily="34" charset="0"/>
              </a:rPr>
              <a:t> </a:t>
            </a:r>
            <a:r>
              <a:rPr lang="en-US" altLang="zh-CN" sz="4800" dirty="0">
                <a:latin typeface="Abadi" panose="020B0604020104020204" pitchFamily="34" charset="0"/>
              </a:rPr>
              <a:t>listening</a:t>
            </a:r>
            <a:endParaRPr lang="en-US" sz="4800" dirty="0">
              <a:latin typeface="Abadi" panose="020B0604020104020204" pitchFamily="34" charset="0"/>
            </a:endParaRPr>
          </a:p>
        </p:txBody>
      </p:sp>
    </p:spTree>
    <p:extLst>
      <p:ext uri="{BB962C8B-B14F-4D97-AF65-F5344CB8AC3E}">
        <p14:creationId xmlns:p14="http://schemas.microsoft.com/office/powerpoint/2010/main" val="62311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7E98-2FDA-6F42-A959-C0E378C47947}"/>
              </a:ext>
            </a:extLst>
          </p:cNvPr>
          <p:cNvSpPr>
            <a:spLocks noGrp="1"/>
          </p:cNvSpPr>
          <p:nvPr>
            <p:ph type="title"/>
          </p:nvPr>
        </p:nvSpPr>
        <p:spPr>
          <a:xfrm>
            <a:off x="685801" y="358285"/>
            <a:ext cx="10131425" cy="1456267"/>
          </a:xfrm>
        </p:spPr>
        <p:txBody>
          <a:bodyPr/>
          <a:lstStyle/>
          <a:p>
            <a:r>
              <a:rPr lang="en-US" altLang="zh-CN" dirty="0">
                <a:latin typeface="Abadi" panose="020F0502020204030204" pitchFamily="34" charset="0"/>
                <a:cs typeface="Abadi" panose="020F0502020204030204" pitchFamily="34" charset="0"/>
              </a:rPr>
              <a:t>agenda</a:t>
            </a:r>
            <a:endParaRPr lang="en-US" dirty="0">
              <a:latin typeface="Abadi" panose="020F0502020204030204" pitchFamily="34" charset="0"/>
              <a:cs typeface="Abadi" panose="020F0502020204030204" pitchFamily="34" charset="0"/>
            </a:endParaRPr>
          </a:p>
        </p:txBody>
      </p:sp>
      <p:sp>
        <p:nvSpPr>
          <p:cNvPr id="3" name="Content Placeholder 2">
            <a:extLst>
              <a:ext uri="{FF2B5EF4-FFF2-40B4-BE49-F238E27FC236}">
                <a16:creationId xmlns:a16="http://schemas.microsoft.com/office/drawing/2014/main" id="{80793180-1AA8-A14B-A419-CA56F14D2F34}"/>
              </a:ext>
            </a:extLst>
          </p:cNvPr>
          <p:cNvSpPr>
            <a:spLocks noGrp="1"/>
          </p:cNvSpPr>
          <p:nvPr>
            <p:ph idx="1"/>
          </p:nvPr>
        </p:nvSpPr>
        <p:spPr>
          <a:xfrm>
            <a:off x="685801" y="1803468"/>
            <a:ext cx="10131425" cy="4444932"/>
          </a:xfrm>
        </p:spPr>
        <p:txBody>
          <a:bodyPr>
            <a:normAutofit/>
          </a:bodyPr>
          <a:lstStyle/>
          <a:p>
            <a:r>
              <a:rPr lang="en-US" altLang="zh-CN" sz="2400" dirty="0">
                <a:latin typeface="Abadi" panose="020B0604020104020204" pitchFamily="34" charset="0"/>
                <a:ea typeface="Microsoft JhengHei" panose="020B0604030504040204" pitchFamily="34" charset="-120"/>
                <a:cs typeface="Arial" panose="020B0604020202020204" pitchFamily="34" charset="0"/>
              </a:rPr>
              <a:t>Derivatives,</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Repo,</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and</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their</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err="1">
                <a:latin typeface="Abadi" panose="020B0604020104020204" pitchFamily="34" charset="0"/>
                <a:ea typeface="Microsoft JhengHei" panose="020B0604030504040204" pitchFamily="34" charset="-120"/>
                <a:cs typeface="Arial" panose="020B0604020202020204" pitchFamily="34" charset="0"/>
              </a:rPr>
              <a:t>Superpriorities</a:t>
            </a:r>
            <a:endParaRPr lang="en-US" altLang="zh-CN" sz="2400" dirty="0">
              <a:latin typeface="Abadi" panose="020B0604020104020204" pitchFamily="34" charset="0"/>
              <a:ea typeface="Microsoft JhengHei" panose="020B0604030504040204" pitchFamily="34" charset="-120"/>
              <a:cs typeface="Arial" panose="020B0604020202020204" pitchFamily="34" charset="0"/>
            </a:endParaRPr>
          </a:p>
          <a:p>
            <a:r>
              <a:rPr lang="en-US" altLang="zh-CN" sz="2400" dirty="0">
                <a:latin typeface="Abadi" panose="020B0604020104020204" pitchFamily="34" charset="0"/>
                <a:ea typeface="Microsoft JhengHei" panose="020B0604030504040204" pitchFamily="34" charset="-120"/>
                <a:cs typeface="Arial" panose="020B0604020202020204" pitchFamily="34" charset="0"/>
              </a:rPr>
              <a:t>AIG,</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Bear</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Stearns,</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and</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Lehman</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Brothers</a:t>
            </a:r>
          </a:p>
          <a:p>
            <a:r>
              <a:rPr lang="en-US" altLang="zh-CN" sz="2400" dirty="0">
                <a:latin typeface="Abadi" panose="020B0604020104020204" pitchFamily="34" charset="0"/>
                <a:ea typeface="Microsoft JhengHei" panose="020B0604030504040204" pitchFamily="34" charset="-120"/>
                <a:cs typeface="Arial" panose="020B0604020202020204" pitchFamily="34" charset="0"/>
              </a:rPr>
              <a:t>Disincentives</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for</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Market</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Discipline</a:t>
            </a:r>
          </a:p>
          <a:p>
            <a:r>
              <a:rPr lang="en-US" altLang="zh-CN" sz="2400" dirty="0">
                <a:latin typeface="Abadi" panose="020B0604020104020204" pitchFamily="34" charset="0"/>
                <a:ea typeface="Microsoft JhengHei" panose="020B0604030504040204" pitchFamily="34" charset="-120"/>
                <a:cs typeface="Arial" panose="020B0604020202020204" pitchFamily="34" charset="0"/>
              </a:rPr>
              <a:t>Market-Discipline</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Mechanisms</a:t>
            </a:r>
          </a:p>
          <a:p>
            <a:r>
              <a:rPr lang="en-US" altLang="zh-CN" sz="2400" dirty="0">
                <a:latin typeface="Abadi" panose="020B0604020104020204" pitchFamily="34" charset="0"/>
                <a:ea typeface="Microsoft JhengHei" panose="020B0604030504040204" pitchFamily="34" charset="-120"/>
                <a:cs typeface="Arial" panose="020B0604020202020204" pitchFamily="34" charset="0"/>
              </a:rPr>
              <a:t>Why</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Contract</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Cannot</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Solve</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Counterparty</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Risk</a:t>
            </a:r>
          </a:p>
          <a:p>
            <a:r>
              <a:rPr lang="en-US" altLang="zh-CN" sz="2400" dirty="0">
                <a:latin typeface="Abadi" panose="020B0604020104020204" pitchFamily="34" charset="0"/>
                <a:ea typeface="Microsoft JhengHei" panose="020B0604030504040204" pitchFamily="34" charset="-120"/>
                <a:cs typeface="Arial" panose="020B0604020202020204" pitchFamily="34" charset="0"/>
              </a:rPr>
              <a:t>Counterarguments</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and</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the</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Author’s</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response</a:t>
            </a:r>
          </a:p>
          <a:p>
            <a:r>
              <a:rPr lang="en-US" altLang="zh-CN" sz="2400" dirty="0">
                <a:latin typeface="Abadi" panose="020B0604020104020204" pitchFamily="34" charset="0"/>
                <a:ea typeface="Microsoft JhengHei" panose="020B0604030504040204" pitchFamily="34" charset="-120"/>
                <a:cs typeface="Arial" panose="020B0604020202020204" pitchFamily="34" charset="0"/>
              </a:rPr>
              <a:t>Dodd-Frank</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Act</a:t>
            </a:r>
          </a:p>
          <a:p>
            <a:r>
              <a:rPr lang="en-US" altLang="zh-CN" sz="2400" dirty="0">
                <a:latin typeface="Abadi" panose="020B0604020104020204" pitchFamily="34" charset="0"/>
                <a:ea typeface="Microsoft JhengHei" panose="020B0604030504040204" pitchFamily="34" charset="-120"/>
                <a:cs typeface="Arial" panose="020B0604020202020204" pitchFamily="34" charset="0"/>
              </a:rPr>
              <a:t>Conclusion</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and</a:t>
            </a:r>
            <a:r>
              <a:rPr lang="zh-CN" altLang="en-US" sz="2400" dirty="0">
                <a:latin typeface="Abadi" panose="020B0604020104020204" pitchFamily="34" charset="0"/>
                <a:ea typeface="Microsoft JhengHei" panose="020B0604030504040204" pitchFamily="34" charset="-120"/>
                <a:cs typeface="Arial" panose="020B0604020202020204" pitchFamily="34" charset="0"/>
              </a:rPr>
              <a:t> </a:t>
            </a:r>
            <a:r>
              <a:rPr lang="en-US" altLang="zh-CN" sz="2400" dirty="0">
                <a:latin typeface="Abadi" panose="020B0604020104020204" pitchFamily="34" charset="0"/>
                <a:ea typeface="Microsoft JhengHei" panose="020B0604030504040204" pitchFamily="34" charset="-120"/>
                <a:cs typeface="Arial" panose="020B0604020202020204" pitchFamily="34" charset="0"/>
              </a:rPr>
              <a:t>Thoughts</a:t>
            </a:r>
          </a:p>
          <a:p>
            <a:r>
              <a:rPr lang="en-US" altLang="zh-CN" sz="2400" dirty="0">
                <a:latin typeface="Abadi" panose="020B0604020104020204" pitchFamily="34" charset="0"/>
                <a:ea typeface="Microsoft JhengHei" panose="020B0604030504040204" pitchFamily="34" charset="-120"/>
                <a:cs typeface="Arial" panose="020B0604020202020204" pitchFamily="34" charset="0"/>
              </a:rPr>
              <a:t>Questions</a:t>
            </a:r>
            <a:endParaRPr lang="en-US" sz="2400" dirty="0">
              <a:latin typeface="Abadi" panose="020B0604020104020204" pitchFamily="34" charset="0"/>
              <a:ea typeface="Microsoft JhengHei" panose="020B0604030504040204" pitchFamily="34" charset="-120"/>
              <a:cs typeface="Arial" panose="020B0604020202020204" pitchFamily="34" charset="0"/>
            </a:endParaRPr>
          </a:p>
        </p:txBody>
      </p:sp>
    </p:spTree>
    <p:extLst>
      <p:ext uri="{BB962C8B-B14F-4D97-AF65-F5344CB8AC3E}">
        <p14:creationId xmlns:p14="http://schemas.microsoft.com/office/powerpoint/2010/main" val="1237394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622F2A7-EF2F-BA4A-ADF4-47FFF04030CC}"/>
              </a:ext>
            </a:extLst>
          </p:cNvPr>
          <p:cNvSpPr>
            <a:spLocks noGrp="1"/>
          </p:cNvSpPr>
          <p:nvPr>
            <p:ph type="body" idx="1"/>
          </p:nvPr>
        </p:nvSpPr>
        <p:spPr>
          <a:xfrm>
            <a:off x="685801" y="2293939"/>
            <a:ext cx="4709054" cy="576262"/>
          </a:xfrm>
        </p:spPr>
        <p:txBody>
          <a:bodyPr/>
          <a:lstStyle/>
          <a:p>
            <a:r>
              <a:rPr lang="en-US" altLang="zh-CN" dirty="0">
                <a:latin typeface="Abadi" panose="020B0604020104020204" pitchFamily="34" charset="0"/>
              </a:rPr>
              <a:t>Derivatives</a:t>
            </a:r>
            <a:endParaRPr lang="en-US" dirty="0">
              <a:latin typeface="Abadi" panose="020B0604020104020204" pitchFamily="34" charset="0"/>
            </a:endParaRPr>
          </a:p>
        </p:txBody>
      </p:sp>
      <p:sp>
        <p:nvSpPr>
          <p:cNvPr id="7" name="Content Placeholder 6">
            <a:extLst>
              <a:ext uri="{FF2B5EF4-FFF2-40B4-BE49-F238E27FC236}">
                <a16:creationId xmlns:a16="http://schemas.microsoft.com/office/drawing/2014/main" id="{52B2D991-B622-1348-AFA6-63E2DAC93FEE}"/>
              </a:ext>
            </a:extLst>
          </p:cNvPr>
          <p:cNvSpPr>
            <a:spLocks noGrp="1"/>
          </p:cNvSpPr>
          <p:nvPr>
            <p:ph sz="half" idx="2"/>
          </p:nvPr>
        </p:nvSpPr>
        <p:spPr>
          <a:xfrm>
            <a:off x="685801" y="3269446"/>
            <a:ext cx="4996923" cy="2920998"/>
          </a:xfrm>
        </p:spPr>
        <p:txBody>
          <a:bodyPr>
            <a:normAutofit/>
          </a:bodyPr>
          <a:lstStyle/>
          <a:p>
            <a:r>
              <a:rPr lang="en-US" altLang="zh-CN" sz="2400" dirty="0"/>
              <a:t>Derivatives</a:t>
            </a:r>
            <a:r>
              <a:rPr lang="zh-CN" altLang="en-US" sz="2400" dirty="0"/>
              <a:t> </a:t>
            </a:r>
            <a:r>
              <a:rPr lang="en-US" altLang="zh-CN" sz="2400" dirty="0"/>
              <a:t>trade</a:t>
            </a:r>
            <a:r>
              <a:rPr lang="zh-CN" altLang="en-US" sz="2400" dirty="0"/>
              <a:t> </a:t>
            </a:r>
            <a:r>
              <a:rPr lang="en-US" altLang="zh-CN" sz="2400" dirty="0"/>
              <a:t>financial</a:t>
            </a:r>
            <a:r>
              <a:rPr lang="zh-CN" altLang="en-US" sz="2400" dirty="0"/>
              <a:t> </a:t>
            </a:r>
            <a:r>
              <a:rPr lang="en-US" altLang="zh-CN" sz="2400" dirty="0"/>
              <a:t>outcomes</a:t>
            </a:r>
            <a:r>
              <a:rPr lang="zh-CN" altLang="en-US" sz="2400" dirty="0"/>
              <a:t> </a:t>
            </a:r>
            <a:r>
              <a:rPr lang="en-US" altLang="zh-CN" sz="2400" dirty="0"/>
              <a:t>such</a:t>
            </a:r>
            <a:r>
              <a:rPr lang="zh-CN" altLang="en-US" sz="2400" dirty="0"/>
              <a:t> </a:t>
            </a:r>
            <a:r>
              <a:rPr lang="en-US" altLang="zh-CN" sz="2400" dirty="0"/>
              <a:t>as</a:t>
            </a:r>
            <a:r>
              <a:rPr lang="zh-CN" altLang="en-US" sz="2400" dirty="0"/>
              <a:t> </a:t>
            </a:r>
            <a:r>
              <a:rPr lang="en-US" altLang="zh-CN" sz="2400" dirty="0"/>
              <a:t>those</a:t>
            </a:r>
            <a:r>
              <a:rPr lang="zh-CN" altLang="en-US" sz="2400" dirty="0"/>
              <a:t> </a:t>
            </a:r>
            <a:r>
              <a:rPr lang="en-US" altLang="zh-CN" sz="2400" dirty="0"/>
              <a:t>of</a:t>
            </a:r>
            <a:r>
              <a:rPr lang="zh-CN" altLang="en-US" sz="2400" dirty="0"/>
              <a:t> </a:t>
            </a:r>
            <a:r>
              <a:rPr lang="en-US" altLang="zh-CN" sz="2400" dirty="0"/>
              <a:t>changing</a:t>
            </a:r>
            <a:r>
              <a:rPr lang="zh-CN" altLang="en-US" sz="2400" dirty="0"/>
              <a:t> </a:t>
            </a:r>
            <a:r>
              <a:rPr lang="en-US" altLang="zh-CN" sz="2400" dirty="0"/>
              <a:t>currency</a:t>
            </a:r>
            <a:r>
              <a:rPr lang="zh-CN" altLang="en-US" sz="2400" dirty="0"/>
              <a:t> </a:t>
            </a:r>
            <a:r>
              <a:rPr lang="en-US" altLang="zh-CN" sz="2400" dirty="0"/>
              <a:t>rates</a:t>
            </a:r>
            <a:r>
              <a:rPr lang="zh-CN" altLang="en-US" sz="2400" dirty="0"/>
              <a:t> </a:t>
            </a:r>
            <a:r>
              <a:rPr lang="en-US" altLang="zh-CN" sz="2400" dirty="0"/>
              <a:t>or</a:t>
            </a:r>
            <a:r>
              <a:rPr lang="zh-CN" altLang="en-US" sz="2400" dirty="0"/>
              <a:t> </a:t>
            </a:r>
            <a:r>
              <a:rPr lang="en-US" altLang="zh-CN" sz="2400" dirty="0"/>
              <a:t>of</a:t>
            </a:r>
            <a:r>
              <a:rPr lang="zh-CN" altLang="en-US" sz="2400" dirty="0"/>
              <a:t> </a:t>
            </a:r>
            <a:r>
              <a:rPr lang="en-US" altLang="zh-CN" sz="2400" dirty="0"/>
              <a:t>long-term</a:t>
            </a:r>
            <a:r>
              <a:rPr lang="zh-CN" altLang="en-US" sz="2400" dirty="0"/>
              <a:t> </a:t>
            </a:r>
            <a:r>
              <a:rPr lang="en-US" altLang="zh-CN" sz="2400" dirty="0"/>
              <a:t>for</a:t>
            </a:r>
            <a:r>
              <a:rPr lang="zh-CN" altLang="en-US" sz="2400" dirty="0"/>
              <a:t> </a:t>
            </a:r>
            <a:r>
              <a:rPr lang="en-US" altLang="zh-CN" sz="2400" dirty="0"/>
              <a:t>short-term</a:t>
            </a:r>
            <a:r>
              <a:rPr lang="zh-CN" altLang="en-US" sz="2400" dirty="0"/>
              <a:t> </a:t>
            </a:r>
            <a:r>
              <a:rPr lang="en-US" altLang="zh-CN" sz="2400" dirty="0"/>
              <a:t>interest</a:t>
            </a:r>
            <a:r>
              <a:rPr lang="zh-CN" altLang="en-US" sz="2400" dirty="0"/>
              <a:t> </a:t>
            </a:r>
            <a:r>
              <a:rPr lang="en-US" altLang="zh-CN" sz="2400" dirty="0"/>
              <a:t>rates.</a:t>
            </a:r>
            <a:r>
              <a:rPr lang="zh-CN" altLang="en-US" sz="2400" dirty="0"/>
              <a:t>  </a:t>
            </a:r>
            <a:endParaRPr lang="en-US" sz="2400" dirty="0"/>
          </a:p>
        </p:txBody>
      </p:sp>
      <p:sp>
        <p:nvSpPr>
          <p:cNvPr id="8" name="Text Placeholder 7">
            <a:extLst>
              <a:ext uri="{FF2B5EF4-FFF2-40B4-BE49-F238E27FC236}">
                <a16:creationId xmlns:a16="http://schemas.microsoft.com/office/drawing/2014/main" id="{A723550A-CE37-F845-BF3B-2E6690B30E0F}"/>
              </a:ext>
            </a:extLst>
          </p:cNvPr>
          <p:cNvSpPr>
            <a:spLocks noGrp="1"/>
          </p:cNvSpPr>
          <p:nvPr>
            <p:ph type="body" sz="quarter" idx="3"/>
          </p:nvPr>
        </p:nvSpPr>
        <p:spPr>
          <a:xfrm>
            <a:off x="6096004" y="2293939"/>
            <a:ext cx="4722813" cy="576262"/>
          </a:xfrm>
        </p:spPr>
        <p:txBody>
          <a:bodyPr/>
          <a:lstStyle/>
          <a:p>
            <a:r>
              <a:rPr lang="en-US" altLang="zh-CN" dirty="0">
                <a:latin typeface="Abadi" panose="020B0604020104020204" pitchFamily="34" charset="0"/>
              </a:rPr>
              <a:t>Repo</a:t>
            </a:r>
            <a:endParaRPr lang="en-US" dirty="0">
              <a:latin typeface="Abadi" panose="020B0604020104020204" pitchFamily="34" charset="0"/>
            </a:endParaRPr>
          </a:p>
        </p:txBody>
      </p:sp>
      <p:sp>
        <p:nvSpPr>
          <p:cNvPr id="9" name="Content Placeholder 8">
            <a:extLst>
              <a:ext uri="{FF2B5EF4-FFF2-40B4-BE49-F238E27FC236}">
                <a16:creationId xmlns:a16="http://schemas.microsoft.com/office/drawing/2014/main" id="{48E33BEB-0674-0647-B46B-2CC5205E0227}"/>
              </a:ext>
            </a:extLst>
          </p:cNvPr>
          <p:cNvSpPr>
            <a:spLocks noGrp="1"/>
          </p:cNvSpPr>
          <p:nvPr>
            <p:ph sz="quarter" idx="4"/>
          </p:nvPr>
        </p:nvSpPr>
        <p:spPr>
          <a:xfrm>
            <a:off x="5823483" y="3269446"/>
            <a:ext cx="4995334" cy="2920998"/>
          </a:xfrm>
        </p:spPr>
        <p:txBody>
          <a:bodyPr>
            <a:normAutofit/>
          </a:bodyPr>
          <a:lstStyle/>
          <a:p>
            <a:r>
              <a:rPr lang="en-US" altLang="zh-CN" sz="2400" dirty="0"/>
              <a:t>Repurchase</a:t>
            </a:r>
            <a:r>
              <a:rPr lang="zh-CN" altLang="en-US" sz="2400" dirty="0"/>
              <a:t> </a:t>
            </a:r>
            <a:r>
              <a:rPr lang="en-US" altLang="zh-CN" sz="2400" dirty="0"/>
              <a:t>agreement</a:t>
            </a:r>
          </a:p>
          <a:p>
            <a:r>
              <a:rPr lang="en-US" altLang="zh-CN" sz="2400" dirty="0"/>
              <a:t>The</a:t>
            </a:r>
            <a:r>
              <a:rPr lang="zh-CN" altLang="en-US" sz="2400" dirty="0"/>
              <a:t> </a:t>
            </a:r>
            <a:r>
              <a:rPr lang="en-US" altLang="zh-CN" sz="2400" dirty="0"/>
              <a:t>seller</a:t>
            </a:r>
            <a:r>
              <a:rPr lang="zh-CN" altLang="en-US" sz="2400" dirty="0"/>
              <a:t> </a:t>
            </a:r>
            <a:r>
              <a:rPr lang="en-US" altLang="zh-CN" sz="2400" dirty="0"/>
              <a:t>promises</a:t>
            </a:r>
            <a:r>
              <a:rPr lang="zh-CN" altLang="en-US" sz="2400" dirty="0"/>
              <a:t> </a:t>
            </a:r>
            <a:r>
              <a:rPr lang="en-US" altLang="zh-CN" sz="2400" dirty="0"/>
              <a:t>to</a:t>
            </a:r>
            <a:r>
              <a:rPr lang="zh-CN" altLang="en-US" sz="2400" dirty="0"/>
              <a:t> </a:t>
            </a:r>
            <a:r>
              <a:rPr lang="en-US" altLang="zh-CN" sz="2400" dirty="0"/>
              <a:t>buy</a:t>
            </a:r>
            <a:r>
              <a:rPr lang="zh-CN" altLang="en-US" sz="2400" dirty="0"/>
              <a:t> </a:t>
            </a:r>
            <a:r>
              <a:rPr lang="en-US" altLang="zh-CN" sz="2400" dirty="0"/>
              <a:t>that</a:t>
            </a:r>
            <a:r>
              <a:rPr lang="zh-CN" altLang="en-US" sz="2400" dirty="0"/>
              <a:t> </a:t>
            </a:r>
            <a:r>
              <a:rPr lang="en-US" altLang="zh-CN" sz="2400" dirty="0"/>
              <a:t>asset</a:t>
            </a:r>
            <a:r>
              <a:rPr lang="zh-CN" altLang="en-US" sz="2400" dirty="0"/>
              <a:t> </a:t>
            </a:r>
            <a:r>
              <a:rPr lang="en-US" altLang="zh-CN" sz="2400" dirty="0"/>
              <a:t>back,</a:t>
            </a:r>
            <a:r>
              <a:rPr lang="zh-CN" altLang="en-US" sz="2400" dirty="0"/>
              <a:t> </a:t>
            </a:r>
            <a:r>
              <a:rPr lang="en-US" altLang="zh-CN" sz="2400" dirty="0"/>
              <a:t>often</a:t>
            </a:r>
            <a:r>
              <a:rPr lang="zh-CN" altLang="en-US" sz="2400" dirty="0"/>
              <a:t> </a:t>
            </a:r>
            <a:r>
              <a:rPr lang="en-US" altLang="zh-CN" sz="2400" dirty="0"/>
              <a:t>the</a:t>
            </a:r>
            <a:r>
              <a:rPr lang="zh-CN" altLang="en-US" sz="2400" dirty="0"/>
              <a:t> </a:t>
            </a:r>
            <a:r>
              <a:rPr lang="en-US" altLang="zh-CN" sz="2400" dirty="0"/>
              <a:t>next</a:t>
            </a:r>
            <a:r>
              <a:rPr lang="zh-CN" altLang="en-US" sz="2400" dirty="0"/>
              <a:t> </a:t>
            </a:r>
            <a:r>
              <a:rPr lang="en-US" altLang="zh-CN" sz="2400" dirty="0"/>
              <a:t>day</a:t>
            </a:r>
            <a:endParaRPr lang="en-US" sz="2400" dirty="0"/>
          </a:p>
        </p:txBody>
      </p:sp>
    </p:spTree>
    <p:extLst>
      <p:ext uri="{BB962C8B-B14F-4D97-AF65-F5344CB8AC3E}">
        <p14:creationId xmlns:p14="http://schemas.microsoft.com/office/powerpoint/2010/main" val="3664997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D25DE-B186-1048-B279-A2364EE16F57}"/>
              </a:ext>
            </a:extLst>
          </p:cNvPr>
          <p:cNvSpPr>
            <a:spLocks noGrp="1"/>
          </p:cNvSpPr>
          <p:nvPr>
            <p:ph type="title"/>
          </p:nvPr>
        </p:nvSpPr>
        <p:spPr/>
        <p:txBody>
          <a:bodyPr/>
          <a:lstStyle/>
          <a:p>
            <a:r>
              <a:rPr lang="en-US" altLang="zh-CN" dirty="0">
                <a:latin typeface="Abadi" panose="020B0604020104020204" pitchFamily="34" charset="0"/>
              </a:rPr>
              <a:t>Bankruptcy</a:t>
            </a:r>
            <a:r>
              <a:rPr lang="zh-CN" altLang="en-US" dirty="0">
                <a:latin typeface="Abadi" panose="020B0604020104020204" pitchFamily="34" charset="0"/>
              </a:rPr>
              <a:t> </a:t>
            </a:r>
            <a:r>
              <a:rPr lang="en-US" altLang="zh-CN" dirty="0">
                <a:latin typeface="Abadi" panose="020B0604020104020204" pitchFamily="34" charset="0"/>
              </a:rPr>
              <a:t>Code</a:t>
            </a:r>
            <a:endParaRPr lang="en-US" dirty="0">
              <a:latin typeface="Abadi" panose="020B0604020104020204" pitchFamily="34" charset="0"/>
            </a:endParaRPr>
          </a:p>
        </p:txBody>
      </p:sp>
      <p:sp>
        <p:nvSpPr>
          <p:cNvPr id="5" name="Text Placeholder 4">
            <a:extLst>
              <a:ext uri="{FF2B5EF4-FFF2-40B4-BE49-F238E27FC236}">
                <a16:creationId xmlns:a16="http://schemas.microsoft.com/office/drawing/2014/main" id="{22DEA917-5B7E-944D-BCA6-4CC58496D500}"/>
              </a:ext>
            </a:extLst>
          </p:cNvPr>
          <p:cNvSpPr>
            <a:spLocks noGrp="1"/>
          </p:cNvSpPr>
          <p:nvPr>
            <p:ph type="body" idx="1"/>
          </p:nvPr>
        </p:nvSpPr>
        <p:spPr>
          <a:xfrm>
            <a:off x="685801" y="1858170"/>
            <a:ext cx="4709054" cy="576262"/>
          </a:xfrm>
        </p:spPr>
        <p:txBody>
          <a:bodyPr/>
          <a:lstStyle/>
          <a:p>
            <a:r>
              <a:rPr lang="en-US" altLang="zh-CN" dirty="0"/>
              <a:t>Normal</a:t>
            </a:r>
            <a:r>
              <a:rPr lang="zh-CN" altLang="en-US" dirty="0"/>
              <a:t> </a:t>
            </a:r>
            <a:r>
              <a:rPr lang="en-US" altLang="zh-CN" dirty="0"/>
              <a:t>Creditors</a:t>
            </a:r>
            <a:endParaRPr lang="en-US" dirty="0"/>
          </a:p>
        </p:txBody>
      </p:sp>
      <p:sp>
        <p:nvSpPr>
          <p:cNvPr id="6" name="Content Placeholder 5">
            <a:extLst>
              <a:ext uri="{FF2B5EF4-FFF2-40B4-BE49-F238E27FC236}">
                <a16:creationId xmlns:a16="http://schemas.microsoft.com/office/drawing/2014/main" id="{D164EC78-DAE4-5B48-883B-D48633E0C1EB}"/>
              </a:ext>
            </a:extLst>
          </p:cNvPr>
          <p:cNvSpPr>
            <a:spLocks noGrp="1"/>
          </p:cNvSpPr>
          <p:nvPr>
            <p:ph sz="half" idx="2"/>
          </p:nvPr>
        </p:nvSpPr>
        <p:spPr>
          <a:xfrm>
            <a:off x="685801" y="2702776"/>
            <a:ext cx="4996923" cy="3698024"/>
          </a:xfrm>
        </p:spPr>
        <p:txBody>
          <a:bodyPr>
            <a:normAutofit/>
          </a:bodyPr>
          <a:lstStyle/>
          <a:p>
            <a:r>
              <a:rPr lang="zh-CN" altLang="en-US" sz="2000" dirty="0"/>
              <a:t>❌  </a:t>
            </a:r>
            <a:r>
              <a:rPr lang="en-US" altLang="zh-CN" sz="2000" dirty="0"/>
              <a:t>Sue</a:t>
            </a:r>
            <a:r>
              <a:rPr lang="zh-CN" altLang="en-US" sz="2000" dirty="0"/>
              <a:t> </a:t>
            </a:r>
            <a:r>
              <a:rPr lang="en-US" altLang="zh-CN" sz="2000" dirty="0"/>
              <a:t>the</a:t>
            </a:r>
            <a:r>
              <a:rPr lang="zh-CN" altLang="en-US" sz="2000" dirty="0"/>
              <a:t> </a:t>
            </a:r>
            <a:r>
              <a:rPr lang="en-US" altLang="zh-CN" sz="2000" dirty="0"/>
              <a:t>debtor</a:t>
            </a:r>
            <a:r>
              <a:rPr lang="zh-CN" altLang="en-US" sz="2000" dirty="0"/>
              <a:t> </a:t>
            </a:r>
            <a:r>
              <a:rPr lang="en-US" altLang="zh-CN" sz="2000" dirty="0"/>
              <a:t>for</a:t>
            </a:r>
            <a:r>
              <a:rPr lang="zh-CN" altLang="en-US" sz="2000" dirty="0"/>
              <a:t> </a:t>
            </a:r>
            <a:r>
              <a:rPr lang="en-US" altLang="zh-CN" sz="2000" dirty="0"/>
              <a:t>repayment</a:t>
            </a:r>
          </a:p>
          <a:p>
            <a:r>
              <a:rPr lang="zh-CN" altLang="en-US" sz="2000" dirty="0"/>
              <a:t>❌ </a:t>
            </a:r>
            <a:r>
              <a:rPr lang="en-US" altLang="zh-CN" sz="2000" dirty="0"/>
              <a:t>Collect</a:t>
            </a:r>
            <a:r>
              <a:rPr lang="zh-CN" altLang="en-US" sz="2000" dirty="0"/>
              <a:t> </a:t>
            </a:r>
            <a:r>
              <a:rPr lang="en-US" altLang="zh-CN" sz="2000" dirty="0"/>
              <a:t>debts</a:t>
            </a:r>
            <a:r>
              <a:rPr lang="zh-CN" altLang="en-US" sz="2000" dirty="0"/>
              <a:t> </a:t>
            </a:r>
            <a:r>
              <a:rPr lang="en-US" altLang="zh-CN" sz="2000" dirty="0"/>
              <a:t>due</a:t>
            </a:r>
            <a:r>
              <a:rPr lang="zh-CN" altLang="en-US" sz="2000" dirty="0"/>
              <a:t> </a:t>
            </a:r>
            <a:r>
              <a:rPr lang="en-US" altLang="zh-CN" sz="2000" dirty="0"/>
              <a:t>from</a:t>
            </a:r>
            <a:r>
              <a:rPr lang="zh-CN" altLang="en-US" sz="2000" dirty="0"/>
              <a:t> </a:t>
            </a:r>
            <a:r>
              <a:rPr lang="en-US" altLang="zh-CN" sz="2000" dirty="0"/>
              <a:t>the</a:t>
            </a:r>
            <a:r>
              <a:rPr lang="zh-CN" altLang="en-US" sz="2000" dirty="0"/>
              <a:t> </a:t>
            </a:r>
            <a:r>
              <a:rPr lang="en-US" altLang="zh-CN" sz="2000" dirty="0"/>
              <a:t>bankrupt</a:t>
            </a:r>
          </a:p>
          <a:p>
            <a:r>
              <a:rPr lang="zh-CN" altLang="en-US" sz="2000" dirty="0"/>
              <a:t>❌ </a:t>
            </a:r>
            <a:r>
              <a:rPr lang="en-US" altLang="zh-CN" sz="2000" dirty="0"/>
              <a:t>Immediately</a:t>
            </a:r>
            <a:r>
              <a:rPr lang="zh-CN" altLang="en-US" sz="2000" dirty="0"/>
              <a:t> </a:t>
            </a:r>
            <a:r>
              <a:rPr lang="en-US" altLang="zh-CN" sz="2000" dirty="0"/>
              <a:t>seize</a:t>
            </a:r>
            <a:r>
              <a:rPr lang="zh-CN" altLang="en-US" sz="2000" dirty="0"/>
              <a:t> </a:t>
            </a:r>
            <a:r>
              <a:rPr lang="en-US" altLang="zh-CN" sz="2000" dirty="0"/>
              <a:t>or</a:t>
            </a:r>
            <a:r>
              <a:rPr lang="zh-CN" altLang="en-US" sz="2000" dirty="0"/>
              <a:t> </a:t>
            </a:r>
            <a:r>
              <a:rPr lang="en-US" altLang="zh-CN" sz="2000" dirty="0"/>
              <a:t>liquidate</a:t>
            </a:r>
            <a:r>
              <a:rPr lang="zh-CN" altLang="en-US" sz="2000" dirty="0"/>
              <a:t> </a:t>
            </a:r>
            <a:r>
              <a:rPr lang="en-US" altLang="zh-CN" sz="2000" dirty="0"/>
              <a:t>security</a:t>
            </a:r>
          </a:p>
          <a:p>
            <a:r>
              <a:rPr lang="en-US" altLang="zh-CN" sz="2000" dirty="0"/>
              <a:t>Return</a:t>
            </a:r>
            <a:r>
              <a:rPr lang="zh-CN" altLang="en-US" sz="2000" dirty="0"/>
              <a:t> </a:t>
            </a:r>
            <a:r>
              <a:rPr lang="en-US" altLang="zh-CN" sz="2000" dirty="0"/>
              <a:t>payments</a:t>
            </a:r>
            <a:r>
              <a:rPr lang="zh-CN" altLang="en-US" sz="2000" dirty="0"/>
              <a:t> </a:t>
            </a:r>
            <a:r>
              <a:rPr lang="en-US" altLang="zh-CN" sz="2000" dirty="0"/>
              <a:t>if</a:t>
            </a:r>
            <a:r>
              <a:rPr lang="zh-CN" altLang="en-US" sz="2000" dirty="0"/>
              <a:t> </a:t>
            </a:r>
            <a:r>
              <a:rPr lang="en-US" altLang="zh-CN" sz="2000" dirty="0"/>
              <a:t>are</a:t>
            </a:r>
            <a:r>
              <a:rPr lang="zh-CN" altLang="en-US" sz="2000" dirty="0"/>
              <a:t> </a:t>
            </a:r>
            <a:r>
              <a:rPr lang="en-US" altLang="zh-CN" sz="2000" dirty="0"/>
              <a:t>paid</a:t>
            </a:r>
            <a:r>
              <a:rPr lang="zh-CN" altLang="en-US" sz="2000" dirty="0"/>
              <a:t> </a:t>
            </a:r>
            <a:r>
              <a:rPr lang="en-US" altLang="zh-CN" sz="2000" dirty="0"/>
              <a:t>in</a:t>
            </a:r>
            <a:r>
              <a:rPr lang="zh-CN" altLang="en-US" sz="2000" dirty="0"/>
              <a:t> </a:t>
            </a:r>
            <a:r>
              <a:rPr lang="en-US" altLang="zh-CN" sz="2000" dirty="0"/>
              <a:t>the</a:t>
            </a:r>
            <a:r>
              <a:rPr lang="zh-CN" altLang="en-US" sz="2000" dirty="0"/>
              <a:t> </a:t>
            </a:r>
            <a:r>
              <a:rPr lang="en-US" altLang="zh-CN" sz="2000" dirty="0"/>
              <a:t>90</a:t>
            </a:r>
            <a:r>
              <a:rPr lang="zh-CN" altLang="en-US" sz="2000" dirty="0"/>
              <a:t> </a:t>
            </a:r>
            <a:r>
              <a:rPr lang="en-US" altLang="zh-CN" sz="2000" dirty="0"/>
              <a:t>days</a:t>
            </a:r>
            <a:r>
              <a:rPr lang="zh-CN" altLang="en-US" sz="2000" dirty="0"/>
              <a:t> </a:t>
            </a:r>
            <a:r>
              <a:rPr lang="en-US" altLang="zh-CN" sz="2000" dirty="0"/>
              <a:t>before</a:t>
            </a:r>
            <a:r>
              <a:rPr lang="zh-CN" altLang="en-US" sz="2000" dirty="0"/>
              <a:t> </a:t>
            </a:r>
            <a:r>
              <a:rPr lang="en-US" altLang="zh-CN" sz="2000" dirty="0"/>
              <a:t>bankruptcy</a:t>
            </a:r>
          </a:p>
          <a:p>
            <a:r>
              <a:rPr lang="zh-CN" altLang="en-US" sz="2000" dirty="0"/>
              <a:t>❌ </a:t>
            </a:r>
            <a:r>
              <a:rPr lang="en-US" altLang="zh-CN" sz="2000" dirty="0"/>
              <a:t>Set</a:t>
            </a:r>
            <a:r>
              <a:rPr lang="zh-CN" altLang="en-US" sz="2000" dirty="0"/>
              <a:t> </a:t>
            </a:r>
            <a:r>
              <a:rPr lang="en-US" altLang="zh-CN" sz="2000" dirty="0"/>
              <a:t>off</a:t>
            </a:r>
            <a:r>
              <a:rPr lang="zh-CN" altLang="en-US" sz="2000" dirty="0"/>
              <a:t> </a:t>
            </a:r>
            <a:r>
              <a:rPr lang="en-US" altLang="zh-CN" sz="2000" dirty="0"/>
              <a:t>their</a:t>
            </a:r>
            <a:r>
              <a:rPr lang="zh-CN" altLang="en-US" sz="2000" dirty="0"/>
              <a:t> </a:t>
            </a:r>
            <a:r>
              <a:rPr lang="en-US" altLang="zh-CN" sz="2000" dirty="0"/>
              <a:t>own</a:t>
            </a:r>
            <a:r>
              <a:rPr lang="zh-CN" altLang="en-US" sz="2000" dirty="0"/>
              <a:t> </a:t>
            </a:r>
            <a:r>
              <a:rPr lang="en-US" altLang="zh-CN" sz="2000" dirty="0"/>
              <a:t>debts</a:t>
            </a:r>
          </a:p>
          <a:p>
            <a:r>
              <a:rPr lang="zh-CN" altLang="en-US" sz="2000" dirty="0"/>
              <a:t>❌ </a:t>
            </a:r>
            <a:r>
              <a:rPr lang="en-US" altLang="zh-CN" sz="2000" dirty="0"/>
              <a:t>Terminate</a:t>
            </a:r>
            <a:r>
              <a:rPr lang="zh-CN" altLang="en-US" sz="2000" dirty="0"/>
              <a:t> </a:t>
            </a:r>
            <a:r>
              <a:rPr lang="en-US" altLang="zh-CN" sz="2000" dirty="0"/>
              <a:t>contracts</a:t>
            </a:r>
            <a:r>
              <a:rPr lang="zh-CN" altLang="en-US" sz="2000" dirty="0"/>
              <a:t> </a:t>
            </a:r>
            <a:r>
              <a:rPr lang="en-US" altLang="zh-CN" sz="2000" dirty="0"/>
              <a:t>with</a:t>
            </a:r>
            <a:r>
              <a:rPr lang="zh-CN" altLang="en-US" sz="2000" dirty="0"/>
              <a:t> </a:t>
            </a:r>
            <a:r>
              <a:rPr lang="en-US" altLang="zh-CN" sz="2000" dirty="0"/>
              <a:t>the</a:t>
            </a:r>
            <a:r>
              <a:rPr lang="zh-CN" altLang="en-US" sz="2000" dirty="0"/>
              <a:t> </a:t>
            </a:r>
            <a:r>
              <a:rPr lang="en-US" altLang="zh-CN" sz="2000" dirty="0"/>
              <a:t>bankrupt</a:t>
            </a:r>
            <a:endParaRPr lang="en-US" sz="2000" dirty="0"/>
          </a:p>
        </p:txBody>
      </p:sp>
      <p:sp>
        <p:nvSpPr>
          <p:cNvPr id="7" name="Text Placeholder 6">
            <a:extLst>
              <a:ext uri="{FF2B5EF4-FFF2-40B4-BE49-F238E27FC236}">
                <a16:creationId xmlns:a16="http://schemas.microsoft.com/office/drawing/2014/main" id="{E0CC39BB-1E07-224C-B54F-0CBB25734FEE}"/>
              </a:ext>
            </a:extLst>
          </p:cNvPr>
          <p:cNvSpPr>
            <a:spLocks noGrp="1"/>
          </p:cNvSpPr>
          <p:nvPr>
            <p:ph type="body" sz="quarter" idx="3"/>
          </p:nvPr>
        </p:nvSpPr>
        <p:spPr>
          <a:xfrm>
            <a:off x="5823483" y="1858170"/>
            <a:ext cx="4722813" cy="576262"/>
          </a:xfrm>
        </p:spPr>
        <p:txBody>
          <a:bodyPr/>
          <a:lstStyle/>
          <a:p>
            <a:r>
              <a:rPr lang="en-US" altLang="zh-CN" dirty="0"/>
              <a:t>Derivatives</a:t>
            </a:r>
            <a:r>
              <a:rPr lang="zh-CN" altLang="en-US" dirty="0"/>
              <a:t> </a:t>
            </a:r>
            <a:r>
              <a:rPr lang="en-US" altLang="zh-CN" dirty="0"/>
              <a:t>and</a:t>
            </a:r>
            <a:r>
              <a:rPr lang="zh-CN" altLang="en-US" dirty="0"/>
              <a:t> </a:t>
            </a:r>
            <a:r>
              <a:rPr lang="en-US" altLang="zh-CN" dirty="0"/>
              <a:t>Repo</a:t>
            </a:r>
            <a:r>
              <a:rPr lang="zh-CN" altLang="en-US" dirty="0"/>
              <a:t> </a:t>
            </a:r>
            <a:r>
              <a:rPr lang="en-US" altLang="zh-CN" dirty="0"/>
              <a:t>Creditors</a:t>
            </a:r>
            <a:endParaRPr lang="en-US" dirty="0"/>
          </a:p>
        </p:txBody>
      </p:sp>
      <p:sp>
        <p:nvSpPr>
          <p:cNvPr id="8" name="Content Placeholder 7">
            <a:extLst>
              <a:ext uri="{FF2B5EF4-FFF2-40B4-BE49-F238E27FC236}">
                <a16:creationId xmlns:a16="http://schemas.microsoft.com/office/drawing/2014/main" id="{97E233A9-0B68-CC42-9D6D-665C98CFBBD0}"/>
              </a:ext>
            </a:extLst>
          </p:cNvPr>
          <p:cNvSpPr>
            <a:spLocks noGrp="1"/>
          </p:cNvSpPr>
          <p:nvPr>
            <p:ph sz="quarter" idx="4"/>
          </p:nvPr>
        </p:nvSpPr>
        <p:spPr>
          <a:xfrm>
            <a:off x="5821892" y="2702776"/>
            <a:ext cx="4995334" cy="2920998"/>
          </a:xfrm>
        </p:spPr>
        <p:txBody>
          <a:bodyPr>
            <a:normAutofit/>
          </a:bodyPr>
          <a:lstStyle/>
          <a:p>
            <a:r>
              <a:rPr lang="zh-CN" altLang="en-US" sz="2000" dirty="0"/>
              <a:t>✅ </a:t>
            </a:r>
            <a:r>
              <a:rPr lang="en-US" altLang="zh-CN" sz="2000" dirty="0"/>
              <a:t>Immediately</a:t>
            </a:r>
            <a:r>
              <a:rPr lang="zh-CN" altLang="en-US" sz="2000" dirty="0"/>
              <a:t> </a:t>
            </a:r>
            <a:r>
              <a:rPr lang="en-US" altLang="zh-CN" sz="2000" dirty="0"/>
              <a:t>collect</a:t>
            </a:r>
            <a:r>
              <a:rPr lang="zh-CN" altLang="en-US" sz="2000" dirty="0"/>
              <a:t> </a:t>
            </a:r>
            <a:r>
              <a:rPr lang="en-US" altLang="zh-CN" sz="2000" dirty="0"/>
              <a:t>on</a:t>
            </a:r>
            <a:r>
              <a:rPr lang="zh-CN" altLang="en-US" sz="2000" dirty="0"/>
              <a:t> </a:t>
            </a:r>
            <a:r>
              <a:rPr lang="en-US" altLang="zh-CN" sz="2000" dirty="0"/>
              <a:t>their</a:t>
            </a:r>
            <a:r>
              <a:rPr lang="zh-CN" altLang="en-US" sz="2000" dirty="0"/>
              <a:t> </a:t>
            </a:r>
            <a:r>
              <a:rPr lang="en-US" altLang="zh-CN" sz="2000" dirty="0"/>
              <a:t>debts</a:t>
            </a:r>
            <a:r>
              <a:rPr lang="zh-CN" altLang="en-US" sz="2000" dirty="0"/>
              <a:t> </a:t>
            </a:r>
            <a:r>
              <a:rPr lang="en-US" altLang="zh-CN" sz="2000" dirty="0"/>
              <a:t>at</a:t>
            </a:r>
            <a:r>
              <a:rPr lang="zh-CN" altLang="en-US" sz="2000" dirty="0"/>
              <a:t> </a:t>
            </a:r>
            <a:r>
              <a:rPr lang="en-US" altLang="zh-CN" sz="2000" dirty="0"/>
              <a:t>the</a:t>
            </a:r>
            <a:r>
              <a:rPr lang="zh-CN" altLang="en-US" sz="2000" dirty="0"/>
              <a:t> </a:t>
            </a:r>
            <a:r>
              <a:rPr lang="en-US" altLang="zh-CN" sz="2000" dirty="0"/>
              <a:t>beginning</a:t>
            </a:r>
            <a:r>
              <a:rPr lang="zh-CN" altLang="en-US" sz="2000" dirty="0"/>
              <a:t> </a:t>
            </a:r>
            <a:r>
              <a:rPr lang="en-US" altLang="zh-CN" sz="2000" dirty="0"/>
              <a:t>of</a:t>
            </a:r>
            <a:r>
              <a:rPr lang="zh-CN" altLang="en-US" sz="2000" dirty="0"/>
              <a:t> </a:t>
            </a:r>
            <a:r>
              <a:rPr lang="en-US" altLang="zh-CN" sz="2000" dirty="0"/>
              <a:t>a</a:t>
            </a:r>
            <a:r>
              <a:rPr lang="zh-CN" altLang="en-US" sz="2000" dirty="0"/>
              <a:t> </a:t>
            </a:r>
            <a:r>
              <a:rPr lang="en-US" altLang="zh-CN" sz="2000" dirty="0"/>
              <a:t>bankruptcy</a:t>
            </a:r>
          </a:p>
          <a:p>
            <a:r>
              <a:rPr lang="zh-CN" altLang="en-US" sz="2000" dirty="0"/>
              <a:t>✅ </a:t>
            </a:r>
            <a:r>
              <a:rPr lang="en-US" altLang="zh-CN" sz="2000" dirty="0"/>
              <a:t>Keep</a:t>
            </a:r>
            <a:r>
              <a:rPr lang="zh-CN" altLang="en-US" sz="2000" dirty="0"/>
              <a:t> </a:t>
            </a:r>
            <a:r>
              <a:rPr lang="en-US" altLang="zh-CN" sz="2000" dirty="0"/>
              <a:t>the</a:t>
            </a:r>
            <a:r>
              <a:rPr lang="zh-CN" altLang="en-US" sz="2000" dirty="0"/>
              <a:t> </a:t>
            </a:r>
            <a:r>
              <a:rPr lang="en-US" altLang="zh-CN" sz="2000" dirty="0"/>
              <a:t>old</a:t>
            </a:r>
            <a:r>
              <a:rPr lang="zh-CN" altLang="en-US" sz="2000" dirty="0"/>
              <a:t> </a:t>
            </a:r>
            <a:r>
              <a:rPr lang="en-US" altLang="zh-CN" sz="2000" dirty="0"/>
              <a:t>debt</a:t>
            </a:r>
            <a:r>
              <a:rPr lang="zh-CN" altLang="en-US" sz="2000" dirty="0"/>
              <a:t> </a:t>
            </a:r>
            <a:r>
              <a:rPr lang="en-US" altLang="zh-CN" sz="2000" dirty="0"/>
              <a:t>payments</a:t>
            </a:r>
            <a:r>
              <a:rPr lang="zh-CN" altLang="en-US" sz="2000" dirty="0"/>
              <a:t> </a:t>
            </a:r>
            <a:r>
              <a:rPr lang="en-US" altLang="zh-CN" sz="2000" dirty="0"/>
              <a:t>that</a:t>
            </a:r>
            <a:r>
              <a:rPr lang="zh-CN" altLang="en-US" sz="2000" dirty="0"/>
              <a:t> </a:t>
            </a:r>
            <a:r>
              <a:rPr lang="en-US" altLang="zh-CN" sz="2000" dirty="0"/>
              <a:t>are</a:t>
            </a:r>
            <a:r>
              <a:rPr lang="zh-CN" altLang="en-US" sz="2000" dirty="0"/>
              <a:t> </a:t>
            </a:r>
            <a:r>
              <a:rPr lang="en-US" altLang="zh-CN" sz="2000" dirty="0"/>
              <a:t>made</a:t>
            </a:r>
            <a:r>
              <a:rPr lang="zh-CN" altLang="en-US" sz="2000" dirty="0"/>
              <a:t> </a:t>
            </a:r>
            <a:r>
              <a:rPr lang="en-US" altLang="zh-CN" sz="2000" dirty="0"/>
              <a:t>within</a:t>
            </a:r>
            <a:r>
              <a:rPr lang="zh-CN" altLang="en-US" sz="2000" dirty="0"/>
              <a:t> </a:t>
            </a:r>
            <a:r>
              <a:rPr lang="en-US" altLang="zh-CN" sz="2000" dirty="0"/>
              <a:t>90</a:t>
            </a:r>
            <a:r>
              <a:rPr lang="zh-CN" altLang="en-US" sz="2000" dirty="0"/>
              <a:t> </a:t>
            </a:r>
            <a:r>
              <a:rPr lang="en-US" altLang="zh-CN" sz="2000" dirty="0"/>
              <a:t>days</a:t>
            </a:r>
            <a:r>
              <a:rPr lang="zh-CN" altLang="en-US" sz="2000" dirty="0"/>
              <a:t> </a:t>
            </a:r>
            <a:r>
              <a:rPr lang="en-US" altLang="zh-CN" sz="2000" dirty="0"/>
              <a:t>before</a:t>
            </a:r>
            <a:r>
              <a:rPr lang="zh-CN" altLang="en-US" sz="2000" dirty="0"/>
              <a:t> </a:t>
            </a:r>
            <a:r>
              <a:rPr lang="en-US" altLang="zh-CN" sz="2000" dirty="0"/>
              <a:t>bankruptcy</a:t>
            </a:r>
          </a:p>
          <a:p>
            <a:r>
              <a:rPr lang="zh-CN" altLang="en-US" sz="2000" dirty="0"/>
              <a:t>✅ </a:t>
            </a:r>
            <a:r>
              <a:rPr lang="en-US" altLang="zh-CN" sz="2000" dirty="0"/>
              <a:t>Broader</a:t>
            </a:r>
            <a:r>
              <a:rPr lang="zh-CN" altLang="en-US" sz="2000" dirty="0"/>
              <a:t> </a:t>
            </a:r>
            <a:r>
              <a:rPr lang="en-US" altLang="zh-CN" sz="2000" dirty="0"/>
              <a:t>setoff</a:t>
            </a:r>
            <a:r>
              <a:rPr lang="zh-CN" altLang="en-US" sz="2000" dirty="0"/>
              <a:t> </a:t>
            </a:r>
            <a:r>
              <a:rPr lang="en-US" altLang="zh-CN" sz="2000" dirty="0"/>
              <a:t>rights</a:t>
            </a:r>
            <a:r>
              <a:rPr lang="zh-CN" altLang="en-US" sz="2000" dirty="0"/>
              <a:t> </a:t>
            </a:r>
            <a:r>
              <a:rPr lang="en-US" altLang="zh-CN" sz="2000" dirty="0"/>
              <a:t>on</a:t>
            </a:r>
            <a:r>
              <a:rPr lang="zh-CN" altLang="en-US" sz="2000" dirty="0"/>
              <a:t> </a:t>
            </a:r>
            <a:r>
              <a:rPr lang="en-US" altLang="zh-CN" sz="2000" dirty="0"/>
              <a:t>their</a:t>
            </a:r>
            <a:r>
              <a:rPr lang="zh-CN" altLang="en-US" sz="2000" dirty="0"/>
              <a:t> </a:t>
            </a:r>
            <a:r>
              <a:rPr lang="en-US" altLang="zh-CN" sz="2000" dirty="0"/>
              <a:t>own</a:t>
            </a:r>
            <a:r>
              <a:rPr lang="zh-CN" altLang="en-US" sz="2000" dirty="0"/>
              <a:t> </a:t>
            </a:r>
            <a:r>
              <a:rPr lang="en-US" altLang="zh-CN" sz="2000" dirty="0"/>
              <a:t>debts</a:t>
            </a:r>
          </a:p>
          <a:p>
            <a:r>
              <a:rPr lang="zh-CN" altLang="en-US" sz="2000" dirty="0"/>
              <a:t>✅ </a:t>
            </a:r>
            <a:r>
              <a:rPr lang="en-US" altLang="zh-CN" sz="2000" dirty="0"/>
              <a:t>Terminate</a:t>
            </a:r>
            <a:r>
              <a:rPr lang="zh-CN" altLang="en-US" sz="2000" dirty="0"/>
              <a:t> </a:t>
            </a:r>
            <a:r>
              <a:rPr lang="en-US" altLang="zh-CN" sz="2000" dirty="0"/>
              <a:t>contracts</a:t>
            </a:r>
            <a:endParaRPr lang="en-US" sz="2000" dirty="0"/>
          </a:p>
        </p:txBody>
      </p:sp>
      <p:sp>
        <p:nvSpPr>
          <p:cNvPr id="9" name="TextBox 8">
            <a:extLst>
              <a:ext uri="{FF2B5EF4-FFF2-40B4-BE49-F238E27FC236}">
                <a16:creationId xmlns:a16="http://schemas.microsoft.com/office/drawing/2014/main" id="{609965CC-ADA4-2546-BF7A-5A2AA6C43BE6}"/>
              </a:ext>
            </a:extLst>
          </p:cNvPr>
          <p:cNvSpPr txBox="1"/>
          <p:nvPr/>
        </p:nvSpPr>
        <p:spPr>
          <a:xfrm>
            <a:off x="6568783" y="5623774"/>
            <a:ext cx="3501552" cy="461665"/>
          </a:xfrm>
          <a:prstGeom prst="rect">
            <a:avLst/>
          </a:prstGeom>
          <a:noFill/>
          <a:ln w="25400">
            <a:solidFill>
              <a:schemeClr val="tx1"/>
            </a:solidFill>
          </a:ln>
        </p:spPr>
        <p:txBody>
          <a:bodyPr wrap="square" rtlCol="0">
            <a:spAutoFit/>
          </a:bodyPr>
          <a:lstStyle/>
          <a:p>
            <a:r>
              <a:rPr lang="en-US" altLang="zh-CN" sz="2400" dirty="0" err="1">
                <a:latin typeface="Castellar" panose="020A0402060406010301" pitchFamily="18" charset="77"/>
                <a:cs typeface="LilyUPC" panose="020B0604020202020204" pitchFamily="34" charset="0"/>
              </a:rPr>
              <a:t>Superpriority</a:t>
            </a:r>
            <a:endParaRPr lang="en-US" sz="2400" dirty="0">
              <a:latin typeface="Castellar" panose="020A0402060406010301" pitchFamily="18" charset="77"/>
              <a:cs typeface="LilyUPC" panose="020B0604020202020204" pitchFamily="34" charset="0"/>
            </a:endParaRPr>
          </a:p>
        </p:txBody>
      </p:sp>
    </p:spTree>
    <p:extLst>
      <p:ext uri="{BB962C8B-B14F-4D97-AF65-F5344CB8AC3E}">
        <p14:creationId xmlns:p14="http://schemas.microsoft.com/office/powerpoint/2010/main" val="3963327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
                                        <p:tgtEl>
                                          <p:spTgt spid="9"/>
                                        </p:tgtEl>
                                      </p:cBhvr>
                                    </p:animEffect>
                                    <p:anim calcmode="lin" valueType="num">
                                      <p:cBhvr>
                                        <p:cTn id="8" dur="400" fill="hold"/>
                                        <p:tgtEl>
                                          <p:spTgt spid="9"/>
                                        </p:tgtEl>
                                        <p:attrNameLst>
                                          <p:attrName>ppt_x</p:attrName>
                                        </p:attrNameLst>
                                      </p:cBhvr>
                                      <p:tavLst>
                                        <p:tav tm="0">
                                          <p:val>
                                            <p:strVal val="#ppt_x"/>
                                          </p:val>
                                        </p:tav>
                                        <p:tav tm="100000">
                                          <p:val>
                                            <p:strVal val="#ppt_x"/>
                                          </p:val>
                                        </p:tav>
                                      </p:tavLst>
                                    </p:anim>
                                    <p:anim calcmode="lin" valueType="num">
                                      <p:cBhvr>
                                        <p:cTn id="9" dur="400" fill="hold"/>
                                        <p:tgtEl>
                                          <p:spTgt spid="9"/>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5F681-B373-7A48-BDFD-1B6DD7E90A63}"/>
              </a:ext>
            </a:extLst>
          </p:cNvPr>
          <p:cNvSpPr>
            <a:spLocks noGrp="1"/>
          </p:cNvSpPr>
          <p:nvPr>
            <p:ph type="title"/>
          </p:nvPr>
        </p:nvSpPr>
        <p:spPr>
          <a:xfrm>
            <a:off x="685801" y="395287"/>
            <a:ext cx="10131425" cy="1456267"/>
          </a:xfrm>
        </p:spPr>
        <p:txBody>
          <a:bodyPr/>
          <a:lstStyle/>
          <a:p>
            <a:r>
              <a:rPr lang="en-US" altLang="zh-CN" dirty="0">
                <a:latin typeface="Abadi" panose="020B0604020104020204" pitchFamily="34" charset="0"/>
              </a:rPr>
              <a:t>3</a:t>
            </a:r>
            <a:r>
              <a:rPr lang="zh-CN" altLang="en-US" dirty="0">
                <a:latin typeface="Abadi" panose="020B0604020104020204" pitchFamily="34" charset="0"/>
              </a:rPr>
              <a:t> </a:t>
            </a:r>
            <a:r>
              <a:rPr lang="en-US" altLang="zh-CN" dirty="0">
                <a:latin typeface="Abadi" panose="020B0604020104020204" pitchFamily="34" charset="0"/>
              </a:rPr>
              <a:t>megafirms’</a:t>
            </a:r>
            <a:r>
              <a:rPr lang="zh-CN" altLang="en-US" dirty="0">
                <a:latin typeface="Abadi" panose="020B0604020104020204" pitchFamily="34" charset="0"/>
              </a:rPr>
              <a:t> </a:t>
            </a:r>
            <a:r>
              <a:rPr lang="en-US" altLang="zh-CN" dirty="0">
                <a:latin typeface="Abadi" panose="020B0604020104020204" pitchFamily="34" charset="0"/>
              </a:rPr>
              <a:t>failures</a:t>
            </a:r>
            <a:endParaRPr lang="en-US" dirty="0">
              <a:latin typeface="Abadi" panose="020B0604020104020204" pitchFamily="34" charset="0"/>
            </a:endParaRPr>
          </a:p>
        </p:txBody>
      </p:sp>
      <p:sp>
        <p:nvSpPr>
          <p:cNvPr id="3" name="Content Placeholder 2">
            <a:extLst>
              <a:ext uri="{FF2B5EF4-FFF2-40B4-BE49-F238E27FC236}">
                <a16:creationId xmlns:a16="http://schemas.microsoft.com/office/drawing/2014/main" id="{8D346363-82B3-5F4B-B2B1-476FAF18C406}"/>
              </a:ext>
            </a:extLst>
          </p:cNvPr>
          <p:cNvSpPr>
            <a:spLocks noGrp="1"/>
          </p:cNvSpPr>
          <p:nvPr>
            <p:ph idx="1"/>
          </p:nvPr>
        </p:nvSpPr>
        <p:spPr>
          <a:xfrm>
            <a:off x="685801" y="2813580"/>
            <a:ext cx="10131425" cy="3649133"/>
          </a:xfrm>
        </p:spPr>
        <p:txBody>
          <a:bodyPr>
            <a:normAutofit/>
          </a:bodyPr>
          <a:lstStyle/>
          <a:p>
            <a:r>
              <a:rPr lang="en-US" altLang="zh-CN" sz="2400" dirty="0"/>
              <a:t>Huge</a:t>
            </a:r>
            <a:r>
              <a:rPr lang="zh-CN" altLang="en-US" sz="2400" dirty="0"/>
              <a:t> </a:t>
            </a:r>
            <a:r>
              <a:rPr lang="en-US" altLang="zh-CN" sz="2400" dirty="0"/>
              <a:t>insurer;</a:t>
            </a:r>
            <a:r>
              <a:rPr lang="zh-CN" altLang="en-US" sz="2400" dirty="0"/>
              <a:t> </a:t>
            </a:r>
            <a:r>
              <a:rPr lang="en-US" altLang="zh-CN" sz="2400" dirty="0"/>
              <a:t>Big</a:t>
            </a:r>
            <a:r>
              <a:rPr lang="zh-CN" altLang="en-US" sz="2400" dirty="0"/>
              <a:t> </a:t>
            </a:r>
            <a:r>
              <a:rPr lang="en-US" altLang="zh-CN" sz="2400" dirty="0"/>
              <a:t>player</a:t>
            </a:r>
            <a:r>
              <a:rPr lang="zh-CN" altLang="en-US" sz="2400" dirty="0"/>
              <a:t> </a:t>
            </a:r>
            <a:r>
              <a:rPr lang="en-US" altLang="zh-CN" sz="2400" dirty="0"/>
              <a:t>in</a:t>
            </a:r>
            <a:r>
              <a:rPr lang="zh-CN" altLang="en-US" sz="2400" dirty="0"/>
              <a:t> </a:t>
            </a:r>
            <a:r>
              <a:rPr lang="en-US" altLang="zh-CN" sz="2400" dirty="0"/>
              <a:t>the</a:t>
            </a:r>
            <a:r>
              <a:rPr lang="zh-CN" altLang="en-US" sz="2400" dirty="0"/>
              <a:t> </a:t>
            </a:r>
            <a:r>
              <a:rPr lang="en-US" altLang="zh-CN" sz="2400" dirty="0"/>
              <a:t>credit</a:t>
            </a:r>
            <a:r>
              <a:rPr lang="zh-CN" altLang="en-US" sz="2400" dirty="0"/>
              <a:t> </a:t>
            </a:r>
            <a:r>
              <a:rPr lang="en-US" altLang="zh-CN" sz="2400" dirty="0"/>
              <a:t>default</a:t>
            </a:r>
            <a:r>
              <a:rPr lang="zh-CN" altLang="en-US" sz="2400" dirty="0"/>
              <a:t> </a:t>
            </a:r>
            <a:r>
              <a:rPr lang="en-US" altLang="zh-CN" sz="2400" dirty="0"/>
              <a:t>swap</a:t>
            </a:r>
            <a:r>
              <a:rPr lang="zh-CN" altLang="en-US" sz="2400" dirty="0"/>
              <a:t> </a:t>
            </a:r>
            <a:r>
              <a:rPr lang="en-US" altLang="zh-CN" sz="2400" dirty="0"/>
              <a:t>market</a:t>
            </a:r>
          </a:p>
          <a:p>
            <a:r>
              <a:rPr lang="en-US" altLang="zh-CN" sz="2400" dirty="0"/>
              <a:t>Goldman</a:t>
            </a:r>
            <a:r>
              <a:rPr lang="zh-CN" altLang="en-US" sz="2400" dirty="0"/>
              <a:t> </a:t>
            </a:r>
            <a:r>
              <a:rPr lang="en-US" altLang="zh-CN" sz="2400" dirty="0"/>
              <a:t>Sachs:</a:t>
            </a:r>
            <a:r>
              <a:rPr lang="zh-CN" altLang="en-US" sz="2400" dirty="0"/>
              <a:t> </a:t>
            </a:r>
            <a:r>
              <a:rPr lang="en-US" altLang="zh-CN" sz="2400" dirty="0"/>
              <a:t>paid</a:t>
            </a:r>
            <a:r>
              <a:rPr lang="zh-CN" altLang="en-US" sz="2400" dirty="0"/>
              <a:t> </a:t>
            </a:r>
            <a:r>
              <a:rPr lang="en-US" altLang="zh-CN" sz="2400" dirty="0"/>
              <a:t>insufficient</a:t>
            </a:r>
            <a:r>
              <a:rPr lang="zh-CN" altLang="en-US" sz="2400" dirty="0"/>
              <a:t> </a:t>
            </a:r>
            <a:r>
              <a:rPr lang="en-US" altLang="zh-CN" sz="2400" dirty="0"/>
              <a:t>attention</a:t>
            </a:r>
            <a:r>
              <a:rPr lang="zh-CN" altLang="en-US" sz="2400" dirty="0"/>
              <a:t> </a:t>
            </a:r>
            <a:r>
              <a:rPr lang="en-US" altLang="zh-CN" sz="2400" dirty="0"/>
              <a:t>to</a:t>
            </a:r>
            <a:r>
              <a:rPr lang="zh-CN" altLang="en-US" sz="2400" dirty="0"/>
              <a:t> </a:t>
            </a:r>
            <a:r>
              <a:rPr lang="en-US" altLang="zh-CN" sz="2400" dirty="0"/>
              <a:t>the</a:t>
            </a:r>
            <a:r>
              <a:rPr lang="zh-CN" altLang="en-US" sz="2400" dirty="0"/>
              <a:t> </a:t>
            </a:r>
            <a:r>
              <a:rPr lang="en-US" altLang="zh-CN" sz="2400" dirty="0"/>
              <a:t>creditworthiness</a:t>
            </a:r>
            <a:r>
              <a:rPr lang="zh-CN" altLang="en-US" sz="2400" dirty="0"/>
              <a:t> </a:t>
            </a:r>
            <a:r>
              <a:rPr lang="en-US" altLang="zh-CN" sz="2400" dirty="0"/>
              <a:t>of</a:t>
            </a:r>
            <a:r>
              <a:rPr lang="zh-CN" altLang="en-US" sz="2400" dirty="0"/>
              <a:t> </a:t>
            </a:r>
            <a:r>
              <a:rPr lang="en-US" altLang="zh-CN" sz="2400" dirty="0"/>
              <a:t>AIG</a:t>
            </a:r>
          </a:p>
          <a:p>
            <a:r>
              <a:rPr lang="en-US" altLang="zh-CN" sz="2400" dirty="0"/>
              <a:t>After</a:t>
            </a:r>
            <a:r>
              <a:rPr lang="zh-CN" altLang="en-US" sz="2400" dirty="0"/>
              <a:t> </a:t>
            </a:r>
            <a:r>
              <a:rPr lang="en-US" altLang="zh-CN" sz="2400" dirty="0"/>
              <a:t>loss</a:t>
            </a:r>
            <a:r>
              <a:rPr lang="zh-CN" altLang="en-US" sz="2400" dirty="0"/>
              <a:t> </a:t>
            </a:r>
            <a:r>
              <a:rPr lang="en-US" altLang="zh-CN" sz="2400" dirty="0"/>
              <a:t>of</a:t>
            </a:r>
            <a:r>
              <a:rPr lang="zh-CN" altLang="en-US" sz="2400" dirty="0"/>
              <a:t> </a:t>
            </a:r>
            <a:r>
              <a:rPr lang="en-US" altLang="zh-CN" sz="2400" dirty="0"/>
              <a:t>AAA</a:t>
            </a:r>
            <a:r>
              <a:rPr lang="zh-CN" altLang="en-US" sz="2400" dirty="0"/>
              <a:t> </a:t>
            </a:r>
            <a:r>
              <a:rPr lang="en-US" altLang="zh-CN" sz="2400" dirty="0"/>
              <a:t>rating,</a:t>
            </a:r>
            <a:r>
              <a:rPr lang="zh-CN" altLang="en-US" sz="2400" dirty="0"/>
              <a:t> </a:t>
            </a:r>
            <a:r>
              <a:rPr lang="en-US" altLang="zh-CN" sz="2400" dirty="0"/>
              <a:t>counterparties</a:t>
            </a:r>
            <a:r>
              <a:rPr lang="zh-CN" altLang="en-US" sz="2400" dirty="0"/>
              <a:t> </a:t>
            </a:r>
            <a:r>
              <a:rPr lang="en-US" altLang="zh-CN" sz="2400" dirty="0"/>
              <a:t>demanded</a:t>
            </a:r>
            <a:r>
              <a:rPr lang="zh-CN" altLang="en-US" sz="2400" dirty="0"/>
              <a:t> </a:t>
            </a:r>
            <a:r>
              <a:rPr lang="en-US" altLang="zh-CN" sz="2400" dirty="0"/>
              <a:t>large</a:t>
            </a:r>
            <a:r>
              <a:rPr lang="zh-CN" altLang="en-US" sz="2400" dirty="0"/>
              <a:t> </a:t>
            </a:r>
            <a:r>
              <a:rPr lang="en-US" altLang="zh-CN" sz="2400" dirty="0"/>
              <a:t>collateral</a:t>
            </a:r>
            <a:r>
              <a:rPr lang="zh-CN" altLang="en-US" sz="2400" dirty="0"/>
              <a:t> </a:t>
            </a:r>
            <a:r>
              <a:rPr lang="en-US" altLang="zh-CN" sz="2400" dirty="0"/>
              <a:t>postings,</a:t>
            </a:r>
            <a:r>
              <a:rPr lang="zh-CN" altLang="en-US" sz="2400" dirty="0"/>
              <a:t> </a:t>
            </a:r>
            <a:r>
              <a:rPr lang="en-US" altLang="zh-CN" sz="2400" dirty="0"/>
              <a:t>and</a:t>
            </a:r>
            <a:r>
              <a:rPr lang="zh-CN" altLang="en-US" sz="2400" dirty="0"/>
              <a:t> </a:t>
            </a:r>
            <a:r>
              <a:rPr lang="en-US" altLang="zh-CN" sz="2400" dirty="0"/>
              <a:t>never</a:t>
            </a:r>
            <a:r>
              <a:rPr lang="zh-CN" altLang="en-US" sz="2400" dirty="0"/>
              <a:t> </a:t>
            </a:r>
            <a:r>
              <a:rPr lang="en-US" altLang="zh-CN" sz="2400" dirty="0"/>
              <a:t>returned</a:t>
            </a:r>
            <a:endParaRPr lang="en-US" sz="2400" dirty="0"/>
          </a:p>
        </p:txBody>
      </p:sp>
      <p:sp>
        <p:nvSpPr>
          <p:cNvPr id="4" name="TextBox 3">
            <a:extLst>
              <a:ext uri="{FF2B5EF4-FFF2-40B4-BE49-F238E27FC236}">
                <a16:creationId xmlns:a16="http://schemas.microsoft.com/office/drawing/2014/main" id="{A811926C-B7D6-C544-8E8E-E01C5E11BF64}"/>
              </a:ext>
            </a:extLst>
          </p:cNvPr>
          <p:cNvSpPr txBox="1"/>
          <p:nvPr/>
        </p:nvSpPr>
        <p:spPr>
          <a:xfrm>
            <a:off x="685801" y="2999452"/>
            <a:ext cx="1057274" cy="584775"/>
          </a:xfrm>
          <a:prstGeom prst="rect">
            <a:avLst/>
          </a:prstGeom>
          <a:noFill/>
        </p:spPr>
        <p:txBody>
          <a:bodyPr wrap="square" rtlCol="0">
            <a:spAutoFit/>
          </a:bodyPr>
          <a:lstStyle/>
          <a:p>
            <a:r>
              <a:rPr lang="en-US" altLang="zh-CN" sz="3200" dirty="0"/>
              <a:t>AIG</a:t>
            </a:r>
            <a:endParaRPr lang="en-US" sz="3200" dirty="0"/>
          </a:p>
        </p:txBody>
      </p:sp>
      <p:pic>
        <p:nvPicPr>
          <p:cNvPr id="6" name="Picture 5">
            <a:extLst>
              <a:ext uri="{FF2B5EF4-FFF2-40B4-BE49-F238E27FC236}">
                <a16:creationId xmlns:a16="http://schemas.microsoft.com/office/drawing/2014/main" id="{96CCB157-B892-E64F-959B-928A61C3E7DF}"/>
              </a:ext>
            </a:extLst>
          </p:cNvPr>
          <p:cNvPicPr>
            <a:picLocks noChangeAspect="1"/>
          </p:cNvPicPr>
          <p:nvPr/>
        </p:nvPicPr>
        <p:blipFill>
          <a:blip r:embed="rId3"/>
          <a:stretch>
            <a:fillRect/>
          </a:stretch>
        </p:blipFill>
        <p:spPr>
          <a:xfrm>
            <a:off x="6352901" y="-1"/>
            <a:ext cx="5839099" cy="3291841"/>
          </a:xfrm>
          <a:prstGeom prst="rect">
            <a:avLst/>
          </a:prstGeom>
        </p:spPr>
      </p:pic>
    </p:spTree>
    <p:extLst>
      <p:ext uri="{BB962C8B-B14F-4D97-AF65-F5344CB8AC3E}">
        <p14:creationId xmlns:p14="http://schemas.microsoft.com/office/powerpoint/2010/main" val="1882999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8769D-900D-2848-91A7-A57B0534C787}"/>
              </a:ext>
            </a:extLst>
          </p:cNvPr>
          <p:cNvSpPr>
            <a:spLocks noGrp="1"/>
          </p:cNvSpPr>
          <p:nvPr>
            <p:ph type="title"/>
          </p:nvPr>
        </p:nvSpPr>
        <p:spPr>
          <a:xfrm>
            <a:off x="685801" y="338666"/>
            <a:ext cx="10131425" cy="1456267"/>
          </a:xfrm>
        </p:spPr>
        <p:txBody>
          <a:bodyPr/>
          <a:lstStyle/>
          <a:p>
            <a:r>
              <a:rPr lang="en-US" altLang="zh-CN" dirty="0">
                <a:latin typeface="Abadi" panose="020B0604020104020204" pitchFamily="34" charset="0"/>
              </a:rPr>
              <a:t>3</a:t>
            </a:r>
            <a:r>
              <a:rPr lang="zh-CN" altLang="en-US" dirty="0">
                <a:latin typeface="Abadi" panose="020B0604020104020204" pitchFamily="34" charset="0"/>
              </a:rPr>
              <a:t> </a:t>
            </a:r>
            <a:r>
              <a:rPr lang="en-US" altLang="zh-CN" dirty="0">
                <a:latin typeface="Abadi" panose="020B0604020104020204" pitchFamily="34" charset="0"/>
              </a:rPr>
              <a:t>megafirms’</a:t>
            </a:r>
            <a:r>
              <a:rPr lang="zh-CN" altLang="en-US" dirty="0">
                <a:latin typeface="Abadi" panose="020B0604020104020204" pitchFamily="34" charset="0"/>
              </a:rPr>
              <a:t> </a:t>
            </a:r>
            <a:r>
              <a:rPr lang="en-US" altLang="zh-CN" dirty="0">
                <a:latin typeface="Abadi" panose="020B0604020104020204" pitchFamily="34" charset="0"/>
              </a:rPr>
              <a:t>failures</a:t>
            </a:r>
            <a:endParaRPr lang="en-US" dirty="0"/>
          </a:p>
        </p:txBody>
      </p:sp>
      <p:sp>
        <p:nvSpPr>
          <p:cNvPr id="3" name="Content Placeholder 2">
            <a:extLst>
              <a:ext uri="{FF2B5EF4-FFF2-40B4-BE49-F238E27FC236}">
                <a16:creationId xmlns:a16="http://schemas.microsoft.com/office/drawing/2014/main" id="{8A349408-ECE2-4F40-AE7B-CED8769FF20A}"/>
              </a:ext>
            </a:extLst>
          </p:cNvPr>
          <p:cNvSpPr>
            <a:spLocks noGrp="1"/>
          </p:cNvSpPr>
          <p:nvPr>
            <p:ph idx="1"/>
          </p:nvPr>
        </p:nvSpPr>
        <p:spPr>
          <a:xfrm>
            <a:off x="685801" y="2870201"/>
            <a:ext cx="10131425" cy="3649133"/>
          </a:xfrm>
        </p:spPr>
        <p:txBody>
          <a:bodyPr>
            <a:normAutofit/>
          </a:bodyPr>
          <a:lstStyle/>
          <a:p>
            <a:r>
              <a:rPr lang="en-US" altLang="zh-CN" sz="2400" dirty="0"/>
              <a:t>Huge</a:t>
            </a:r>
            <a:r>
              <a:rPr lang="zh-CN" altLang="en-US" sz="2400" dirty="0"/>
              <a:t> </a:t>
            </a:r>
            <a:r>
              <a:rPr lang="en-US" altLang="zh-CN" sz="2400" dirty="0"/>
              <a:t>investment</a:t>
            </a:r>
            <a:r>
              <a:rPr lang="zh-CN" altLang="en-US" sz="2400" dirty="0"/>
              <a:t> </a:t>
            </a:r>
            <a:r>
              <a:rPr lang="en-US" altLang="zh-CN" sz="2400" dirty="0"/>
              <a:t>bank</a:t>
            </a:r>
            <a:r>
              <a:rPr lang="zh-CN" altLang="en-US" sz="2400" dirty="0"/>
              <a:t> </a:t>
            </a:r>
            <a:r>
              <a:rPr lang="en-US" altLang="zh-CN" sz="2400" dirty="0"/>
              <a:t>and</a:t>
            </a:r>
            <a:r>
              <a:rPr lang="zh-CN" altLang="en-US" sz="2400" dirty="0"/>
              <a:t> </a:t>
            </a:r>
            <a:r>
              <a:rPr lang="en-US" altLang="zh-CN" sz="2400" dirty="0"/>
              <a:t>securities</a:t>
            </a:r>
            <a:r>
              <a:rPr lang="zh-CN" altLang="en-US" sz="2400" dirty="0"/>
              <a:t> </a:t>
            </a:r>
            <a:r>
              <a:rPr lang="en-US" altLang="zh-CN" sz="2400" dirty="0"/>
              <a:t>trader</a:t>
            </a:r>
          </a:p>
          <a:p>
            <a:r>
              <a:rPr lang="en-US" altLang="zh-CN" sz="2400" dirty="0"/>
              <a:t>Extensively</a:t>
            </a:r>
            <a:r>
              <a:rPr lang="zh-CN" altLang="en-US" sz="2400" dirty="0"/>
              <a:t> </a:t>
            </a:r>
            <a:r>
              <a:rPr lang="en-US" altLang="zh-CN" sz="2400" dirty="0"/>
              <a:t>relied</a:t>
            </a:r>
            <a:r>
              <a:rPr lang="zh-CN" altLang="en-US" sz="2400" dirty="0"/>
              <a:t> </a:t>
            </a:r>
            <a:r>
              <a:rPr lang="en-US" altLang="zh-CN" sz="2400" dirty="0"/>
              <a:t>on</a:t>
            </a:r>
            <a:r>
              <a:rPr lang="zh-CN" altLang="en-US" sz="2400" dirty="0"/>
              <a:t> </a:t>
            </a:r>
            <a:r>
              <a:rPr lang="en-US" altLang="zh-CN" sz="2400" dirty="0"/>
              <a:t>Repos</a:t>
            </a:r>
            <a:r>
              <a:rPr lang="zh-CN" altLang="en-US" sz="2400" dirty="0"/>
              <a:t> </a:t>
            </a:r>
            <a:r>
              <a:rPr lang="en-US" altLang="zh-CN" sz="2400" dirty="0"/>
              <a:t>to</a:t>
            </a:r>
            <a:r>
              <a:rPr lang="zh-CN" altLang="en-US" sz="2400" dirty="0"/>
              <a:t> </a:t>
            </a:r>
            <a:r>
              <a:rPr lang="en-US" altLang="zh-CN" sz="2400" dirty="0"/>
              <a:t>finance</a:t>
            </a:r>
            <a:r>
              <a:rPr lang="zh-CN" altLang="en-US" sz="2400" dirty="0"/>
              <a:t> </a:t>
            </a:r>
            <a:r>
              <a:rPr lang="en-US" altLang="zh-CN" sz="2400" dirty="0"/>
              <a:t>itself</a:t>
            </a:r>
          </a:p>
          <a:p>
            <a:r>
              <a:rPr lang="en-US" altLang="zh-CN" sz="2400" dirty="0"/>
              <a:t>Counterparties’</a:t>
            </a:r>
            <a:r>
              <a:rPr lang="zh-CN" altLang="en-US" sz="2400" dirty="0"/>
              <a:t> </a:t>
            </a:r>
            <a:r>
              <a:rPr lang="en-US" altLang="zh-CN" sz="2400" dirty="0"/>
              <a:t>unconcerned</a:t>
            </a:r>
            <a:r>
              <a:rPr lang="zh-CN" altLang="en-US" sz="2400" dirty="0"/>
              <a:t> </a:t>
            </a:r>
            <a:r>
              <a:rPr lang="en-US" altLang="zh-CN" sz="2400" dirty="0"/>
              <a:t>support</a:t>
            </a:r>
            <a:r>
              <a:rPr lang="zh-CN" altLang="en-US" sz="2400" dirty="0"/>
              <a:t> </a:t>
            </a:r>
            <a:r>
              <a:rPr lang="en-US" altLang="zh-CN" sz="2400" dirty="0"/>
              <a:t>due</a:t>
            </a:r>
            <a:r>
              <a:rPr lang="zh-CN" altLang="en-US" sz="2400" dirty="0"/>
              <a:t> </a:t>
            </a:r>
            <a:r>
              <a:rPr lang="en-US" altLang="zh-CN" sz="2400" dirty="0"/>
              <a:t>to</a:t>
            </a:r>
            <a:r>
              <a:rPr lang="zh-CN" altLang="en-US" sz="2400" dirty="0"/>
              <a:t> </a:t>
            </a:r>
            <a:r>
              <a:rPr lang="en-US" altLang="zh-CN" sz="2400" dirty="0"/>
              <a:t>the</a:t>
            </a:r>
            <a:r>
              <a:rPr lang="zh-CN" altLang="en-US" sz="2400" dirty="0"/>
              <a:t> </a:t>
            </a:r>
            <a:r>
              <a:rPr lang="en-US" altLang="zh-CN" sz="2400" dirty="0"/>
              <a:t>Code’s</a:t>
            </a:r>
            <a:r>
              <a:rPr lang="zh-CN" altLang="en-US" sz="2400" dirty="0"/>
              <a:t> </a:t>
            </a:r>
            <a:r>
              <a:rPr lang="en-US" altLang="zh-CN" sz="2400" dirty="0"/>
              <a:t>repo</a:t>
            </a:r>
            <a:r>
              <a:rPr lang="zh-CN" altLang="en-US" sz="2400" dirty="0"/>
              <a:t> </a:t>
            </a:r>
            <a:r>
              <a:rPr lang="en-US" altLang="zh-CN" sz="2400" dirty="0"/>
              <a:t>advantages</a:t>
            </a:r>
            <a:endParaRPr lang="en-US" sz="2400" dirty="0"/>
          </a:p>
        </p:txBody>
      </p:sp>
      <p:sp>
        <p:nvSpPr>
          <p:cNvPr id="4" name="TextBox 3">
            <a:extLst>
              <a:ext uri="{FF2B5EF4-FFF2-40B4-BE49-F238E27FC236}">
                <a16:creationId xmlns:a16="http://schemas.microsoft.com/office/drawing/2014/main" id="{F051DB68-8AA9-1841-806F-0CD4E9C01A37}"/>
              </a:ext>
            </a:extLst>
          </p:cNvPr>
          <p:cNvSpPr txBox="1"/>
          <p:nvPr/>
        </p:nvSpPr>
        <p:spPr>
          <a:xfrm>
            <a:off x="685801" y="3136612"/>
            <a:ext cx="2286588" cy="584775"/>
          </a:xfrm>
          <a:prstGeom prst="rect">
            <a:avLst/>
          </a:prstGeom>
          <a:noFill/>
        </p:spPr>
        <p:txBody>
          <a:bodyPr wrap="none" rtlCol="0">
            <a:spAutoFit/>
          </a:bodyPr>
          <a:lstStyle/>
          <a:p>
            <a:r>
              <a:rPr lang="en-US" altLang="zh-CN" sz="3200" dirty="0"/>
              <a:t>Bear</a:t>
            </a:r>
            <a:r>
              <a:rPr lang="zh-CN" altLang="en-US" sz="3200" dirty="0"/>
              <a:t> </a:t>
            </a:r>
            <a:r>
              <a:rPr lang="en-US" altLang="zh-CN" sz="3200" dirty="0"/>
              <a:t>Stearns</a:t>
            </a:r>
            <a:endParaRPr lang="en-US" sz="3200" dirty="0"/>
          </a:p>
        </p:txBody>
      </p:sp>
      <p:pic>
        <p:nvPicPr>
          <p:cNvPr id="6" name="Picture 5">
            <a:extLst>
              <a:ext uri="{FF2B5EF4-FFF2-40B4-BE49-F238E27FC236}">
                <a16:creationId xmlns:a16="http://schemas.microsoft.com/office/drawing/2014/main" id="{E307F427-C905-C540-8E9B-53D490190B5E}"/>
              </a:ext>
            </a:extLst>
          </p:cNvPr>
          <p:cNvPicPr>
            <a:picLocks noChangeAspect="1"/>
          </p:cNvPicPr>
          <p:nvPr/>
        </p:nvPicPr>
        <p:blipFill>
          <a:blip r:embed="rId3"/>
          <a:stretch>
            <a:fillRect/>
          </a:stretch>
        </p:blipFill>
        <p:spPr>
          <a:xfrm>
            <a:off x="6833062" y="-1"/>
            <a:ext cx="5358938" cy="4029589"/>
          </a:xfrm>
          <a:prstGeom prst="rect">
            <a:avLst/>
          </a:prstGeom>
        </p:spPr>
      </p:pic>
    </p:spTree>
    <p:extLst>
      <p:ext uri="{BB962C8B-B14F-4D97-AF65-F5344CB8AC3E}">
        <p14:creationId xmlns:p14="http://schemas.microsoft.com/office/powerpoint/2010/main" val="1526053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1D134-4F27-E140-94A2-2D4700B9B565}"/>
              </a:ext>
            </a:extLst>
          </p:cNvPr>
          <p:cNvSpPr>
            <a:spLocks noGrp="1"/>
          </p:cNvSpPr>
          <p:nvPr>
            <p:ph type="title"/>
          </p:nvPr>
        </p:nvSpPr>
        <p:spPr>
          <a:xfrm>
            <a:off x="685800" y="338666"/>
            <a:ext cx="10131425" cy="1456267"/>
          </a:xfrm>
        </p:spPr>
        <p:txBody>
          <a:bodyPr/>
          <a:lstStyle/>
          <a:p>
            <a:r>
              <a:rPr lang="en-US" altLang="zh-CN" dirty="0">
                <a:latin typeface="Abadi" panose="020B0604020104020204" pitchFamily="34" charset="0"/>
              </a:rPr>
              <a:t>3</a:t>
            </a:r>
            <a:r>
              <a:rPr lang="zh-CN" altLang="en-US" dirty="0">
                <a:latin typeface="Abadi" panose="020B0604020104020204" pitchFamily="34" charset="0"/>
              </a:rPr>
              <a:t> </a:t>
            </a:r>
            <a:r>
              <a:rPr lang="en-US" altLang="zh-CN" dirty="0">
                <a:latin typeface="Abadi" panose="020B0604020104020204" pitchFamily="34" charset="0"/>
              </a:rPr>
              <a:t>megafirms’</a:t>
            </a:r>
            <a:r>
              <a:rPr lang="zh-CN" altLang="en-US" dirty="0">
                <a:latin typeface="Abadi" panose="020B0604020104020204" pitchFamily="34" charset="0"/>
              </a:rPr>
              <a:t> </a:t>
            </a:r>
            <a:r>
              <a:rPr lang="en-US" altLang="zh-CN" dirty="0">
                <a:latin typeface="Abadi" panose="020B0604020104020204" pitchFamily="34" charset="0"/>
              </a:rPr>
              <a:t>failures</a:t>
            </a:r>
            <a:endParaRPr lang="en-US" dirty="0"/>
          </a:p>
        </p:txBody>
      </p:sp>
      <p:sp>
        <p:nvSpPr>
          <p:cNvPr id="3" name="Content Placeholder 2">
            <a:extLst>
              <a:ext uri="{FF2B5EF4-FFF2-40B4-BE49-F238E27FC236}">
                <a16:creationId xmlns:a16="http://schemas.microsoft.com/office/drawing/2014/main" id="{CD2F1682-6046-2547-8C65-CE2B549D57BC}"/>
              </a:ext>
            </a:extLst>
          </p:cNvPr>
          <p:cNvSpPr>
            <a:spLocks noGrp="1"/>
          </p:cNvSpPr>
          <p:nvPr>
            <p:ph idx="1"/>
          </p:nvPr>
        </p:nvSpPr>
        <p:spPr>
          <a:xfrm>
            <a:off x="685799" y="2870201"/>
            <a:ext cx="10131425" cy="3649133"/>
          </a:xfrm>
        </p:spPr>
        <p:txBody>
          <a:bodyPr>
            <a:normAutofit/>
          </a:bodyPr>
          <a:lstStyle/>
          <a:p>
            <a:r>
              <a:rPr lang="en-US" altLang="zh-CN" sz="2400" dirty="0"/>
              <a:t>Long-lived</a:t>
            </a:r>
            <a:r>
              <a:rPr lang="zh-CN" altLang="en-US" sz="2400" dirty="0"/>
              <a:t> </a:t>
            </a:r>
            <a:r>
              <a:rPr lang="en-US" altLang="zh-CN" sz="2400" dirty="0"/>
              <a:t>investment</a:t>
            </a:r>
            <a:r>
              <a:rPr lang="zh-CN" altLang="en-US" sz="2400" dirty="0"/>
              <a:t> </a:t>
            </a:r>
            <a:r>
              <a:rPr lang="en-US" altLang="zh-CN" sz="2400" dirty="0"/>
              <a:t>bank</a:t>
            </a:r>
          </a:p>
          <a:p>
            <a:r>
              <a:rPr lang="en-US" altLang="zh-CN" sz="2400" dirty="0"/>
              <a:t>J.P.</a:t>
            </a:r>
            <a:r>
              <a:rPr lang="zh-CN" altLang="en-US" sz="2400" dirty="0"/>
              <a:t> </a:t>
            </a:r>
            <a:r>
              <a:rPr lang="en-US" altLang="zh-CN" sz="2400" dirty="0"/>
              <a:t>Morgan:</a:t>
            </a:r>
            <a:r>
              <a:rPr lang="zh-CN" altLang="en-US" sz="2400" dirty="0"/>
              <a:t> </a:t>
            </a:r>
            <a:r>
              <a:rPr lang="en-US" altLang="zh-CN" sz="2400" dirty="0"/>
              <a:t>froze</a:t>
            </a:r>
            <a:r>
              <a:rPr lang="zh-CN" altLang="en-US" sz="2400" dirty="0"/>
              <a:t> </a:t>
            </a:r>
            <a:r>
              <a:rPr lang="en-US" altLang="zh-CN" sz="2400" dirty="0"/>
              <a:t>$</a:t>
            </a:r>
            <a:r>
              <a:rPr lang="zh-CN" altLang="en-US" sz="2400" dirty="0"/>
              <a:t> </a:t>
            </a:r>
            <a:r>
              <a:rPr lang="en-US" altLang="zh-CN" sz="2400" dirty="0"/>
              <a:t>17</a:t>
            </a:r>
            <a:r>
              <a:rPr lang="zh-CN" altLang="en-US" sz="2400" dirty="0"/>
              <a:t> </a:t>
            </a:r>
            <a:r>
              <a:rPr lang="en-US" altLang="zh-CN" sz="2400" dirty="0"/>
              <a:t>billion</a:t>
            </a:r>
            <a:r>
              <a:rPr lang="zh-CN" altLang="en-US" sz="2400" dirty="0"/>
              <a:t> </a:t>
            </a:r>
            <a:r>
              <a:rPr lang="en-US" altLang="zh-CN" sz="2400" dirty="0"/>
              <a:t>of</a:t>
            </a:r>
            <a:r>
              <a:rPr lang="zh-CN" altLang="en-US" sz="2400" dirty="0"/>
              <a:t> </a:t>
            </a:r>
            <a:r>
              <a:rPr lang="en-US" altLang="zh-CN" sz="2400" dirty="0"/>
              <a:t>Lehman</a:t>
            </a:r>
            <a:r>
              <a:rPr lang="zh-CN" altLang="en-US" sz="2400" dirty="0"/>
              <a:t> </a:t>
            </a:r>
            <a:r>
              <a:rPr lang="en-US" altLang="zh-CN" sz="2400" dirty="0"/>
              <a:t>cash</a:t>
            </a:r>
            <a:r>
              <a:rPr lang="zh-CN" altLang="en-US" sz="2400" dirty="0"/>
              <a:t> </a:t>
            </a:r>
            <a:r>
              <a:rPr lang="en-US" altLang="zh-CN" sz="2400" dirty="0"/>
              <a:t>and</a:t>
            </a:r>
            <a:r>
              <a:rPr lang="zh-CN" altLang="en-US" sz="2400" dirty="0"/>
              <a:t> </a:t>
            </a:r>
            <a:r>
              <a:rPr lang="en-US" altLang="zh-CN" sz="2400" dirty="0"/>
              <a:t>securities;</a:t>
            </a:r>
            <a:r>
              <a:rPr lang="zh-CN" altLang="en-US" sz="2400" dirty="0"/>
              <a:t> </a:t>
            </a:r>
            <a:r>
              <a:rPr lang="en-US" altLang="zh-CN" sz="2400" dirty="0"/>
              <a:t>immediately</a:t>
            </a:r>
            <a:r>
              <a:rPr lang="zh-CN" altLang="en-US" sz="2400" dirty="0"/>
              <a:t> </a:t>
            </a:r>
            <a:r>
              <a:rPr lang="en-US" altLang="zh-CN" sz="2400" dirty="0"/>
              <a:t>liquidate</a:t>
            </a:r>
            <a:r>
              <a:rPr lang="zh-CN" altLang="en-US" sz="2400" dirty="0"/>
              <a:t> </a:t>
            </a:r>
            <a:r>
              <a:rPr lang="en-US" altLang="zh-CN" sz="2400" dirty="0"/>
              <a:t>the</a:t>
            </a:r>
            <a:r>
              <a:rPr lang="zh-CN" altLang="en-US" sz="2400" dirty="0"/>
              <a:t> </a:t>
            </a:r>
            <a:r>
              <a:rPr lang="en-US" altLang="zh-CN" sz="2400" dirty="0"/>
              <a:t>collateral</a:t>
            </a:r>
          </a:p>
          <a:p>
            <a:r>
              <a:rPr lang="en-US" altLang="zh-CN" sz="2400" dirty="0"/>
              <a:t>Lehman’s</a:t>
            </a:r>
            <a:r>
              <a:rPr lang="zh-CN" altLang="en-US" sz="2400" dirty="0"/>
              <a:t> </a:t>
            </a:r>
            <a:r>
              <a:rPr lang="en-US" altLang="zh-CN" sz="2400" dirty="0"/>
              <a:t>other</a:t>
            </a:r>
            <a:r>
              <a:rPr lang="zh-CN" altLang="en-US" sz="2400" dirty="0"/>
              <a:t> </a:t>
            </a:r>
            <a:r>
              <a:rPr lang="en-US" altLang="zh-CN" sz="2400" dirty="0"/>
              <a:t>creditors</a:t>
            </a:r>
            <a:r>
              <a:rPr lang="zh-CN" altLang="en-US" sz="2400" dirty="0"/>
              <a:t> </a:t>
            </a:r>
            <a:r>
              <a:rPr lang="en-US" altLang="zh-CN" sz="2400" dirty="0"/>
              <a:t>lost</a:t>
            </a:r>
            <a:r>
              <a:rPr lang="zh-CN" altLang="en-US" sz="2400" dirty="0"/>
              <a:t> </a:t>
            </a:r>
            <a:r>
              <a:rPr lang="en-US" altLang="zh-CN" sz="2400" dirty="0"/>
              <a:t>more,</a:t>
            </a:r>
            <a:r>
              <a:rPr lang="zh-CN" altLang="en-US" sz="2400" dirty="0"/>
              <a:t> </a:t>
            </a:r>
            <a:r>
              <a:rPr lang="en-US" altLang="zh-CN" sz="2400" dirty="0" err="1"/>
              <a:t>eg.</a:t>
            </a:r>
            <a:r>
              <a:rPr lang="zh-CN" altLang="en-US" sz="2400" dirty="0"/>
              <a:t> </a:t>
            </a:r>
            <a:r>
              <a:rPr lang="en-US" altLang="zh-CN" sz="2400" dirty="0"/>
              <a:t>Reserve</a:t>
            </a:r>
            <a:r>
              <a:rPr lang="zh-CN" altLang="en-US" sz="2400" dirty="0"/>
              <a:t> </a:t>
            </a:r>
            <a:r>
              <a:rPr lang="en-US" altLang="zh-CN" sz="2400" dirty="0"/>
              <a:t>Fund</a:t>
            </a:r>
            <a:endParaRPr lang="en-US" sz="2400" dirty="0"/>
          </a:p>
        </p:txBody>
      </p:sp>
      <p:sp>
        <p:nvSpPr>
          <p:cNvPr id="4" name="TextBox 3">
            <a:extLst>
              <a:ext uri="{FF2B5EF4-FFF2-40B4-BE49-F238E27FC236}">
                <a16:creationId xmlns:a16="http://schemas.microsoft.com/office/drawing/2014/main" id="{7556BC2F-642B-754B-A496-BE185E7DE2A7}"/>
              </a:ext>
            </a:extLst>
          </p:cNvPr>
          <p:cNvSpPr txBox="1"/>
          <p:nvPr/>
        </p:nvSpPr>
        <p:spPr>
          <a:xfrm>
            <a:off x="685800" y="2956108"/>
            <a:ext cx="3042051" cy="584775"/>
          </a:xfrm>
          <a:prstGeom prst="rect">
            <a:avLst/>
          </a:prstGeom>
          <a:noFill/>
        </p:spPr>
        <p:txBody>
          <a:bodyPr wrap="none" rtlCol="0">
            <a:spAutoFit/>
          </a:bodyPr>
          <a:lstStyle/>
          <a:p>
            <a:r>
              <a:rPr lang="en-US" altLang="zh-CN" sz="3200" dirty="0"/>
              <a:t>Lehman</a:t>
            </a:r>
            <a:r>
              <a:rPr lang="zh-CN" altLang="en-US" sz="3200" dirty="0"/>
              <a:t> </a:t>
            </a:r>
            <a:r>
              <a:rPr lang="en-US" altLang="zh-CN" sz="3200" dirty="0"/>
              <a:t>Brothers</a:t>
            </a:r>
            <a:endParaRPr lang="en-US" sz="3200" dirty="0"/>
          </a:p>
        </p:txBody>
      </p:sp>
      <p:pic>
        <p:nvPicPr>
          <p:cNvPr id="6" name="Picture 5">
            <a:extLst>
              <a:ext uri="{FF2B5EF4-FFF2-40B4-BE49-F238E27FC236}">
                <a16:creationId xmlns:a16="http://schemas.microsoft.com/office/drawing/2014/main" id="{BD2E54F5-50E9-3E4D-82BB-404CDB618917}"/>
              </a:ext>
            </a:extLst>
          </p:cNvPr>
          <p:cNvPicPr>
            <a:picLocks noChangeAspect="1"/>
          </p:cNvPicPr>
          <p:nvPr/>
        </p:nvPicPr>
        <p:blipFill>
          <a:blip r:embed="rId3"/>
          <a:stretch>
            <a:fillRect/>
          </a:stretch>
        </p:blipFill>
        <p:spPr>
          <a:xfrm>
            <a:off x="6019801" y="0"/>
            <a:ext cx="6172199" cy="3429000"/>
          </a:xfrm>
          <a:prstGeom prst="rect">
            <a:avLst/>
          </a:prstGeom>
        </p:spPr>
      </p:pic>
    </p:spTree>
    <p:extLst>
      <p:ext uri="{BB962C8B-B14F-4D97-AF65-F5344CB8AC3E}">
        <p14:creationId xmlns:p14="http://schemas.microsoft.com/office/powerpoint/2010/main" val="271721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8218A-855E-3240-B18F-1ABD2F72D89B}"/>
              </a:ext>
            </a:extLst>
          </p:cNvPr>
          <p:cNvSpPr>
            <a:spLocks noGrp="1"/>
          </p:cNvSpPr>
          <p:nvPr>
            <p:ph type="title"/>
          </p:nvPr>
        </p:nvSpPr>
        <p:spPr/>
        <p:txBody>
          <a:bodyPr/>
          <a:lstStyle/>
          <a:p>
            <a:r>
              <a:rPr lang="en-US" altLang="zh-CN" dirty="0">
                <a:latin typeface="Abadi" panose="020B0604020104020204" pitchFamily="34" charset="0"/>
                <a:ea typeface="Microsoft JhengHei" panose="020B0604030504040204" pitchFamily="34" charset="-120"/>
                <a:cs typeface="Arial" panose="020B0604020202020204" pitchFamily="34" charset="0"/>
              </a:rPr>
              <a:t>Disincentives</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for</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Market</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Discipline</a:t>
            </a:r>
            <a:br>
              <a:rPr lang="en-US" altLang="zh-CN" dirty="0">
                <a:latin typeface="Abadi" panose="020B0604020104020204" pitchFamily="34" charset="0"/>
                <a:ea typeface="Microsoft JhengHei" panose="020B0604030504040204" pitchFamily="34" charset="-120"/>
                <a:cs typeface="Arial" panose="020B0604020202020204" pitchFamily="34" charset="0"/>
              </a:rPr>
            </a:br>
            <a:endParaRPr lang="en-US" dirty="0"/>
          </a:p>
        </p:txBody>
      </p:sp>
      <p:sp>
        <p:nvSpPr>
          <p:cNvPr id="4" name="Text Placeholder 3">
            <a:extLst>
              <a:ext uri="{FF2B5EF4-FFF2-40B4-BE49-F238E27FC236}">
                <a16:creationId xmlns:a16="http://schemas.microsoft.com/office/drawing/2014/main" id="{64D63920-D074-B84C-A767-D2C4A7244392}"/>
              </a:ext>
            </a:extLst>
          </p:cNvPr>
          <p:cNvSpPr>
            <a:spLocks noGrp="1"/>
          </p:cNvSpPr>
          <p:nvPr>
            <p:ph type="body" idx="1"/>
          </p:nvPr>
        </p:nvSpPr>
        <p:spPr>
          <a:xfrm>
            <a:off x="685801" y="2171170"/>
            <a:ext cx="4709054" cy="576262"/>
          </a:xfrm>
        </p:spPr>
        <p:txBody>
          <a:bodyPr/>
          <a:lstStyle/>
          <a:p>
            <a:r>
              <a:rPr lang="en-US" altLang="zh-CN" dirty="0"/>
              <a:t>Counterparties</a:t>
            </a:r>
            <a:r>
              <a:rPr lang="zh-CN" altLang="en-US" dirty="0"/>
              <a:t> </a:t>
            </a:r>
            <a:r>
              <a:rPr lang="en-US" altLang="zh-CN" dirty="0"/>
              <a:t>have</a:t>
            </a:r>
            <a:r>
              <a:rPr lang="zh-CN" altLang="en-US" dirty="0"/>
              <a:t> </a:t>
            </a:r>
            <a:r>
              <a:rPr lang="en-US" altLang="zh-CN" dirty="0"/>
              <a:t>needed</a:t>
            </a:r>
            <a:r>
              <a:rPr lang="zh-CN" altLang="en-US" dirty="0"/>
              <a:t> </a:t>
            </a:r>
            <a:r>
              <a:rPr lang="en-US" altLang="zh-CN" dirty="0"/>
              <a:t>skills,</a:t>
            </a:r>
            <a:r>
              <a:rPr lang="zh-CN" altLang="en-US" dirty="0"/>
              <a:t> </a:t>
            </a:r>
            <a:r>
              <a:rPr lang="en-US" altLang="zh-CN" dirty="0"/>
              <a:t>but</a:t>
            </a:r>
            <a:r>
              <a:rPr lang="zh-CN" altLang="en-US" dirty="0"/>
              <a:t> </a:t>
            </a:r>
            <a:r>
              <a:rPr lang="en-US" altLang="zh-CN" dirty="0"/>
              <a:t>limited</a:t>
            </a:r>
            <a:r>
              <a:rPr lang="zh-CN" altLang="en-US" dirty="0"/>
              <a:t> </a:t>
            </a:r>
            <a:r>
              <a:rPr lang="en-US" altLang="zh-CN" dirty="0"/>
              <a:t>incentives</a:t>
            </a:r>
            <a:endParaRPr lang="en-US" dirty="0"/>
          </a:p>
        </p:txBody>
      </p:sp>
      <p:sp>
        <p:nvSpPr>
          <p:cNvPr id="5" name="Content Placeholder 4">
            <a:extLst>
              <a:ext uri="{FF2B5EF4-FFF2-40B4-BE49-F238E27FC236}">
                <a16:creationId xmlns:a16="http://schemas.microsoft.com/office/drawing/2014/main" id="{EAB5DF2B-C9E1-5E46-B30E-7CDEDEF02FAD}"/>
              </a:ext>
            </a:extLst>
          </p:cNvPr>
          <p:cNvSpPr>
            <a:spLocks noGrp="1"/>
          </p:cNvSpPr>
          <p:nvPr>
            <p:ph sz="half" idx="2"/>
          </p:nvPr>
        </p:nvSpPr>
        <p:spPr>
          <a:xfrm>
            <a:off x="685801" y="3288323"/>
            <a:ext cx="4308230" cy="3569677"/>
          </a:xfrm>
        </p:spPr>
        <p:txBody>
          <a:bodyPr>
            <a:normAutofit/>
          </a:bodyPr>
          <a:lstStyle/>
          <a:p>
            <a:r>
              <a:rPr lang="en-US" altLang="zh-CN" sz="2400" dirty="0"/>
              <a:t>The</a:t>
            </a:r>
            <a:r>
              <a:rPr lang="zh-CN" altLang="en-US" sz="2400" dirty="0"/>
              <a:t> </a:t>
            </a:r>
            <a:r>
              <a:rPr lang="en-US" altLang="zh-CN" sz="2400" dirty="0"/>
              <a:t>priorities</a:t>
            </a:r>
            <a:r>
              <a:rPr lang="zh-CN" altLang="en-US" sz="2400" dirty="0"/>
              <a:t> </a:t>
            </a:r>
            <a:r>
              <a:rPr lang="en-US" altLang="zh-CN" sz="2400" dirty="0"/>
              <a:t>reduce</a:t>
            </a:r>
            <a:r>
              <a:rPr lang="zh-CN" altLang="en-US" sz="2400" dirty="0"/>
              <a:t> </a:t>
            </a:r>
            <a:r>
              <a:rPr lang="en-US" altLang="zh-CN" sz="2400" dirty="0"/>
              <a:t>counterparty</a:t>
            </a:r>
            <a:r>
              <a:rPr lang="zh-CN" altLang="en-US" sz="2400" dirty="0"/>
              <a:t> </a:t>
            </a:r>
            <a:r>
              <a:rPr lang="en-US" altLang="zh-CN" sz="2400" dirty="0"/>
              <a:t>risk</a:t>
            </a:r>
          </a:p>
          <a:p>
            <a:r>
              <a:rPr lang="en-US" altLang="zh-CN" sz="2400" dirty="0"/>
              <a:t>Induce</a:t>
            </a:r>
            <a:r>
              <a:rPr lang="zh-CN" altLang="en-US" sz="2400" dirty="0"/>
              <a:t> </a:t>
            </a:r>
            <a:r>
              <a:rPr lang="en-US" altLang="zh-CN" sz="2400" dirty="0"/>
              <a:t>stronger</a:t>
            </a:r>
            <a:r>
              <a:rPr lang="zh-CN" altLang="en-US" sz="2400" dirty="0"/>
              <a:t> </a:t>
            </a:r>
            <a:r>
              <a:rPr lang="en-US" altLang="zh-CN" sz="2400" dirty="0"/>
              <a:t>players</a:t>
            </a:r>
            <a:r>
              <a:rPr lang="zh-CN" altLang="en-US" sz="2400" dirty="0"/>
              <a:t> </a:t>
            </a:r>
            <a:r>
              <a:rPr lang="en-US" altLang="zh-CN" sz="2400" dirty="0"/>
              <a:t>to</a:t>
            </a:r>
            <a:r>
              <a:rPr lang="zh-CN" altLang="en-US" sz="2400" dirty="0"/>
              <a:t> </a:t>
            </a:r>
            <a:r>
              <a:rPr lang="en-US" altLang="zh-CN" sz="2400" dirty="0"/>
              <a:t>accept</a:t>
            </a:r>
            <a:r>
              <a:rPr lang="zh-CN" altLang="en-US" sz="2400" dirty="0"/>
              <a:t> </a:t>
            </a:r>
            <a:r>
              <a:rPr lang="en-US" altLang="zh-CN" sz="2400" dirty="0"/>
              <a:t>a</a:t>
            </a:r>
            <a:r>
              <a:rPr lang="zh-CN" altLang="en-US" sz="2400" dirty="0"/>
              <a:t> </a:t>
            </a:r>
            <a:r>
              <a:rPr lang="en-US" altLang="zh-CN" sz="2400" dirty="0"/>
              <a:t>higher</a:t>
            </a:r>
            <a:r>
              <a:rPr lang="zh-CN" altLang="en-US" sz="2400" dirty="0"/>
              <a:t> </a:t>
            </a:r>
            <a:r>
              <a:rPr lang="en-US" altLang="zh-CN" sz="2400" dirty="0"/>
              <a:t>level</a:t>
            </a:r>
            <a:r>
              <a:rPr lang="zh-CN" altLang="en-US" sz="2400" dirty="0"/>
              <a:t> </a:t>
            </a:r>
            <a:r>
              <a:rPr lang="en-US" altLang="zh-CN" sz="2400" dirty="0"/>
              <a:t>of</a:t>
            </a:r>
            <a:r>
              <a:rPr lang="zh-CN" altLang="en-US" sz="2400" dirty="0"/>
              <a:t> </a:t>
            </a:r>
            <a:r>
              <a:rPr lang="en-US" altLang="zh-CN" sz="2400" dirty="0"/>
              <a:t>derivatives</a:t>
            </a:r>
            <a:r>
              <a:rPr lang="zh-CN" altLang="en-US" sz="2400" dirty="0"/>
              <a:t> </a:t>
            </a:r>
            <a:r>
              <a:rPr lang="en-US" altLang="zh-CN" sz="2400" dirty="0"/>
              <a:t>and</a:t>
            </a:r>
            <a:r>
              <a:rPr lang="zh-CN" altLang="en-US" sz="2400" dirty="0"/>
              <a:t> </a:t>
            </a:r>
            <a:r>
              <a:rPr lang="en-US" altLang="zh-CN" sz="2400" dirty="0"/>
              <a:t>repo</a:t>
            </a:r>
            <a:r>
              <a:rPr lang="zh-CN" altLang="en-US" sz="2400" dirty="0"/>
              <a:t> </a:t>
            </a:r>
            <a:r>
              <a:rPr lang="en-US" altLang="zh-CN" sz="2400" dirty="0"/>
              <a:t>financing</a:t>
            </a:r>
            <a:r>
              <a:rPr lang="zh-CN" altLang="en-US" sz="2400" dirty="0"/>
              <a:t> </a:t>
            </a:r>
            <a:r>
              <a:rPr lang="en-US" altLang="zh-CN" sz="2400" dirty="0"/>
              <a:t>with</a:t>
            </a:r>
            <a:r>
              <a:rPr lang="zh-CN" altLang="en-US" sz="2400" dirty="0"/>
              <a:t> </a:t>
            </a:r>
            <a:r>
              <a:rPr lang="en-US" altLang="zh-CN" sz="2400" dirty="0"/>
              <a:t>weak</a:t>
            </a:r>
            <a:r>
              <a:rPr lang="zh-CN" altLang="en-US" sz="2400" dirty="0"/>
              <a:t> </a:t>
            </a:r>
            <a:r>
              <a:rPr lang="en-US" altLang="zh-CN" sz="2400" dirty="0"/>
              <a:t>counterparties</a:t>
            </a:r>
            <a:endParaRPr lang="en-US" sz="2400" dirty="0"/>
          </a:p>
        </p:txBody>
      </p:sp>
      <p:sp>
        <p:nvSpPr>
          <p:cNvPr id="6" name="Text Placeholder 5">
            <a:extLst>
              <a:ext uri="{FF2B5EF4-FFF2-40B4-BE49-F238E27FC236}">
                <a16:creationId xmlns:a16="http://schemas.microsoft.com/office/drawing/2014/main" id="{6290980E-57B1-F947-932C-5D082F05C87D}"/>
              </a:ext>
            </a:extLst>
          </p:cNvPr>
          <p:cNvSpPr>
            <a:spLocks noGrp="1"/>
          </p:cNvSpPr>
          <p:nvPr>
            <p:ph type="body" sz="quarter" idx="3"/>
          </p:nvPr>
        </p:nvSpPr>
        <p:spPr>
          <a:xfrm>
            <a:off x="5821892" y="2171170"/>
            <a:ext cx="4722813" cy="576262"/>
          </a:xfrm>
        </p:spPr>
        <p:txBody>
          <a:bodyPr/>
          <a:lstStyle/>
          <a:p>
            <a:r>
              <a:rPr lang="en-US" altLang="zh-CN" dirty="0"/>
              <a:t>Exposed</a:t>
            </a:r>
            <a:r>
              <a:rPr lang="zh-CN" altLang="en-US" dirty="0"/>
              <a:t> </a:t>
            </a:r>
            <a:r>
              <a:rPr lang="en-US" altLang="zh-CN" dirty="0"/>
              <a:t>creditors</a:t>
            </a:r>
            <a:r>
              <a:rPr lang="zh-CN" altLang="en-US" dirty="0"/>
              <a:t> </a:t>
            </a:r>
            <a:r>
              <a:rPr lang="en-US" altLang="zh-CN" dirty="0"/>
              <a:t>have</a:t>
            </a:r>
            <a:r>
              <a:rPr lang="zh-CN" altLang="en-US" dirty="0"/>
              <a:t> </a:t>
            </a:r>
            <a:r>
              <a:rPr lang="en-US" altLang="zh-CN" dirty="0"/>
              <a:t>incentives,</a:t>
            </a:r>
            <a:r>
              <a:rPr lang="zh-CN" altLang="en-US" dirty="0"/>
              <a:t> </a:t>
            </a:r>
            <a:r>
              <a:rPr lang="en-US" altLang="zh-CN" dirty="0"/>
              <a:t>but</a:t>
            </a:r>
            <a:r>
              <a:rPr lang="zh-CN" altLang="en-US" dirty="0"/>
              <a:t> </a:t>
            </a:r>
            <a:r>
              <a:rPr lang="en-US" altLang="zh-CN" dirty="0"/>
              <a:t>limited</a:t>
            </a:r>
            <a:r>
              <a:rPr lang="zh-CN" altLang="en-US" dirty="0"/>
              <a:t> </a:t>
            </a:r>
            <a:r>
              <a:rPr lang="en-US" altLang="zh-CN" dirty="0"/>
              <a:t>skills</a:t>
            </a:r>
            <a:endParaRPr lang="en-US" dirty="0"/>
          </a:p>
        </p:txBody>
      </p:sp>
      <p:sp>
        <p:nvSpPr>
          <p:cNvPr id="7" name="Content Placeholder 6">
            <a:extLst>
              <a:ext uri="{FF2B5EF4-FFF2-40B4-BE49-F238E27FC236}">
                <a16:creationId xmlns:a16="http://schemas.microsoft.com/office/drawing/2014/main" id="{A741EB3C-8F73-184B-902E-603E6707634C}"/>
              </a:ext>
            </a:extLst>
          </p:cNvPr>
          <p:cNvSpPr>
            <a:spLocks noGrp="1"/>
          </p:cNvSpPr>
          <p:nvPr>
            <p:ph sz="quarter" idx="4"/>
          </p:nvPr>
        </p:nvSpPr>
        <p:spPr>
          <a:xfrm>
            <a:off x="5821892" y="3288323"/>
            <a:ext cx="4995334" cy="2971801"/>
          </a:xfrm>
        </p:spPr>
        <p:txBody>
          <a:bodyPr>
            <a:normAutofit/>
          </a:bodyPr>
          <a:lstStyle/>
          <a:p>
            <a:r>
              <a:rPr lang="en-US" altLang="zh-CN" sz="2400" dirty="0"/>
              <a:t>Commercial</a:t>
            </a:r>
            <a:r>
              <a:rPr lang="zh-CN" altLang="en-US" sz="2400" dirty="0"/>
              <a:t> </a:t>
            </a:r>
            <a:r>
              <a:rPr lang="en-US" altLang="zh-CN" sz="2400" dirty="0"/>
              <a:t>paper</a:t>
            </a:r>
          </a:p>
          <a:p>
            <a:r>
              <a:rPr lang="en-US" altLang="zh-CN" sz="2400" dirty="0"/>
              <a:t>Unsecured</a:t>
            </a:r>
            <a:r>
              <a:rPr lang="zh-CN" altLang="en-US" sz="2400" dirty="0"/>
              <a:t> </a:t>
            </a:r>
            <a:r>
              <a:rPr lang="en-US" altLang="zh-CN" sz="2400" dirty="0"/>
              <a:t>policyholders</a:t>
            </a:r>
          </a:p>
          <a:p>
            <a:r>
              <a:rPr lang="en-US" altLang="zh-CN" sz="2400" dirty="0"/>
              <a:t>The</a:t>
            </a:r>
            <a:r>
              <a:rPr lang="zh-CN" altLang="en-US" sz="2400" dirty="0"/>
              <a:t> </a:t>
            </a:r>
            <a:r>
              <a:rPr lang="en-US" altLang="zh-CN" sz="2400" dirty="0"/>
              <a:t>United</a:t>
            </a:r>
            <a:r>
              <a:rPr lang="zh-CN" altLang="en-US" sz="2400" dirty="0"/>
              <a:t> </a:t>
            </a:r>
            <a:r>
              <a:rPr lang="en-US" altLang="zh-CN" sz="2400" dirty="0"/>
              <a:t>States</a:t>
            </a:r>
            <a:r>
              <a:rPr lang="zh-CN" altLang="en-US" sz="2400" dirty="0"/>
              <a:t> </a:t>
            </a:r>
            <a:r>
              <a:rPr lang="en-US" altLang="zh-CN" sz="2400" dirty="0"/>
              <a:t>of</a:t>
            </a:r>
            <a:r>
              <a:rPr lang="zh-CN" altLang="en-US" sz="2400" dirty="0"/>
              <a:t> </a:t>
            </a:r>
            <a:r>
              <a:rPr lang="en-US" altLang="zh-CN" sz="2400" dirty="0"/>
              <a:t>America</a:t>
            </a:r>
            <a:r>
              <a:rPr lang="zh-CN" altLang="en-US" sz="2400" dirty="0"/>
              <a:t> </a:t>
            </a:r>
            <a:r>
              <a:rPr lang="en-US" altLang="zh-CN" sz="2400" dirty="0"/>
              <a:t>as</a:t>
            </a:r>
            <a:r>
              <a:rPr lang="zh-CN" altLang="en-US" sz="2400" dirty="0"/>
              <a:t> </a:t>
            </a:r>
            <a:r>
              <a:rPr lang="en-US" altLang="zh-CN" sz="2400" dirty="0"/>
              <a:t>missing</a:t>
            </a:r>
            <a:r>
              <a:rPr lang="zh-CN" altLang="en-US" sz="2400" dirty="0"/>
              <a:t> </a:t>
            </a:r>
            <a:r>
              <a:rPr lang="en-US" altLang="zh-CN" sz="2400" dirty="0"/>
              <a:t>creditor</a:t>
            </a:r>
            <a:endParaRPr lang="en-US" sz="2400" dirty="0"/>
          </a:p>
        </p:txBody>
      </p:sp>
    </p:spTree>
    <p:extLst>
      <p:ext uri="{BB962C8B-B14F-4D97-AF65-F5344CB8AC3E}">
        <p14:creationId xmlns:p14="http://schemas.microsoft.com/office/powerpoint/2010/main" val="4214441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77EE7-7EE9-B94F-A62F-6814DD8BD363}"/>
              </a:ext>
            </a:extLst>
          </p:cNvPr>
          <p:cNvSpPr>
            <a:spLocks noGrp="1"/>
          </p:cNvSpPr>
          <p:nvPr>
            <p:ph type="title"/>
          </p:nvPr>
        </p:nvSpPr>
        <p:spPr>
          <a:xfrm>
            <a:off x="685801" y="337364"/>
            <a:ext cx="10131425" cy="1456267"/>
          </a:xfrm>
        </p:spPr>
        <p:txBody>
          <a:bodyPr/>
          <a:lstStyle/>
          <a:p>
            <a:r>
              <a:rPr lang="en-US" altLang="zh-CN" dirty="0">
                <a:latin typeface="Abadi" panose="020B0604020104020204" pitchFamily="34" charset="0"/>
                <a:ea typeface="Microsoft JhengHei" panose="020B0604030504040204" pitchFamily="34" charset="-120"/>
                <a:cs typeface="Arial" panose="020B0604020202020204" pitchFamily="34" charset="0"/>
              </a:rPr>
              <a:t>Market-Discipline</a:t>
            </a:r>
            <a:r>
              <a:rPr lang="zh-CN" altLang="en-US" dirty="0">
                <a:latin typeface="Abadi" panose="020B0604020104020204" pitchFamily="34" charset="0"/>
                <a:ea typeface="Microsoft JhengHei" panose="020B0604030504040204" pitchFamily="34" charset="-120"/>
                <a:cs typeface="Arial" panose="020B0604020202020204" pitchFamily="34" charset="0"/>
              </a:rPr>
              <a:t> </a:t>
            </a:r>
            <a:r>
              <a:rPr lang="en-US" altLang="zh-CN" dirty="0">
                <a:latin typeface="Abadi" panose="020B0604020104020204" pitchFamily="34" charset="0"/>
                <a:ea typeface="Microsoft JhengHei" panose="020B0604030504040204" pitchFamily="34" charset="-120"/>
                <a:cs typeface="Arial" panose="020B0604020202020204" pitchFamily="34" charset="0"/>
              </a:rPr>
              <a:t>Mechanisms</a:t>
            </a:r>
          </a:p>
        </p:txBody>
      </p:sp>
      <p:sp>
        <p:nvSpPr>
          <p:cNvPr id="3" name="Content Placeholder 2">
            <a:extLst>
              <a:ext uri="{FF2B5EF4-FFF2-40B4-BE49-F238E27FC236}">
                <a16:creationId xmlns:a16="http://schemas.microsoft.com/office/drawing/2014/main" id="{F3E1F829-0CA7-BF46-B6F6-BDFB9360B268}"/>
              </a:ext>
            </a:extLst>
          </p:cNvPr>
          <p:cNvSpPr>
            <a:spLocks noGrp="1"/>
          </p:cNvSpPr>
          <p:nvPr>
            <p:ph idx="1"/>
          </p:nvPr>
        </p:nvSpPr>
        <p:spPr>
          <a:xfrm>
            <a:off x="685801" y="1793631"/>
            <a:ext cx="10131425" cy="4454769"/>
          </a:xfrm>
        </p:spPr>
        <p:txBody>
          <a:bodyPr>
            <a:normAutofit/>
          </a:bodyPr>
          <a:lstStyle/>
          <a:p>
            <a:r>
              <a:rPr lang="en-US" altLang="zh-CN" sz="2800" dirty="0"/>
              <a:t>By</a:t>
            </a:r>
            <a:r>
              <a:rPr lang="zh-CN" altLang="en-US" sz="2800" dirty="0"/>
              <a:t> </a:t>
            </a:r>
            <a:r>
              <a:rPr lang="en-US" altLang="zh-CN" sz="2800" dirty="0"/>
              <a:t>counterparty</a:t>
            </a:r>
            <a:r>
              <a:rPr lang="zh-CN" altLang="en-US" sz="2800" dirty="0"/>
              <a:t> </a:t>
            </a:r>
            <a:r>
              <a:rPr lang="en-US" altLang="zh-CN" sz="2800" dirty="0"/>
              <a:t>monitoring</a:t>
            </a:r>
          </a:p>
          <a:p>
            <a:r>
              <a:rPr lang="en-US" altLang="zh-CN" sz="2800" dirty="0"/>
              <a:t>By</a:t>
            </a:r>
            <a:r>
              <a:rPr lang="zh-CN" altLang="en-US" sz="2800" dirty="0"/>
              <a:t> </a:t>
            </a:r>
            <a:r>
              <a:rPr lang="en-US" altLang="zh-CN" sz="2800" dirty="0"/>
              <a:t>raising</a:t>
            </a:r>
            <a:r>
              <a:rPr lang="zh-CN" altLang="en-US" sz="2800" dirty="0"/>
              <a:t> </a:t>
            </a:r>
            <a:r>
              <a:rPr lang="en-US" altLang="zh-CN" sz="2800" dirty="0"/>
              <a:t>prices</a:t>
            </a:r>
          </a:p>
          <a:p>
            <a:r>
              <a:rPr lang="en-US" altLang="zh-CN" sz="2800" dirty="0"/>
              <a:t>By</a:t>
            </a:r>
            <a:r>
              <a:rPr lang="zh-CN" altLang="en-US" sz="2800" dirty="0"/>
              <a:t> </a:t>
            </a:r>
            <a:r>
              <a:rPr lang="en-US" altLang="zh-CN" sz="2800" dirty="0"/>
              <a:t>dealing</a:t>
            </a:r>
            <a:r>
              <a:rPr lang="zh-CN" altLang="en-US" sz="2800" dirty="0"/>
              <a:t> </a:t>
            </a:r>
            <a:r>
              <a:rPr lang="en-US" altLang="zh-CN" sz="2800" dirty="0"/>
              <a:t>only</a:t>
            </a:r>
            <a:r>
              <a:rPr lang="zh-CN" altLang="en-US" sz="2800" dirty="0"/>
              <a:t> </a:t>
            </a:r>
            <a:r>
              <a:rPr lang="en-US" altLang="zh-CN" sz="2800" dirty="0"/>
              <a:t>with</a:t>
            </a:r>
            <a:r>
              <a:rPr lang="zh-CN" altLang="en-US" sz="2800" dirty="0"/>
              <a:t> </a:t>
            </a:r>
            <a:r>
              <a:rPr lang="en-US" altLang="zh-CN" sz="2800" dirty="0"/>
              <a:t>strong</a:t>
            </a:r>
            <a:r>
              <a:rPr lang="zh-CN" altLang="en-US" sz="2800" dirty="0"/>
              <a:t> </a:t>
            </a:r>
            <a:r>
              <a:rPr lang="en-US" altLang="zh-CN" sz="2800" dirty="0"/>
              <a:t>counterparties</a:t>
            </a:r>
          </a:p>
          <a:p>
            <a:r>
              <a:rPr lang="en-US" altLang="zh-CN" sz="2800" dirty="0"/>
              <a:t>By</a:t>
            </a:r>
            <a:r>
              <a:rPr lang="zh-CN" altLang="en-US" sz="2800" dirty="0"/>
              <a:t> </a:t>
            </a:r>
            <a:r>
              <a:rPr lang="en-US" altLang="zh-CN" sz="2800" dirty="0"/>
              <a:t>reducing</a:t>
            </a:r>
            <a:r>
              <a:rPr lang="zh-CN" altLang="en-US" sz="2800" dirty="0"/>
              <a:t> </a:t>
            </a:r>
            <a:r>
              <a:rPr lang="en-US" altLang="zh-CN" sz="2800" dirty="0"/>
              <a:t>exposure</a:t>
            </a:r>
            <a:r>
              <a:rPr lang="zh-CN" altLang="en-US" sz="2800" dirty="0"/>
              <a:t> </a:t>
            </a:r>
            <a:r>
              <a:rPr lang="en-US" altLang="zh-CN" sz="2800" dirty="0"/>
              <a:t>to</a:t>
            </a:r>
            <a:r>
              <a:rPr lang="zh-CN" altLang="en-US" sz="2800" dirty="0"/>
              <a:t> </a:t>
            </a:r>
            <a:r>
              <a:rPr lang="en-US" altLang="zh-CN" sz="2800" dirty="0"/>
              <a:t>a</a:t>
            </a:r>
            <a:r>
              <a:rPr lang="zh-CN" altLang="en-US" sz="2800" dirty="0"/>
              <a:t> </a:t>
            </a:r>
            <a:r>
              <a:rPr lang="en-US" altLang="zh-CN" sz="2800" dirty="0"/>
              <a:t>single</a:t>
            </a:r>
            <a:r>
              <a:rPr lang="zh-CN" altLang="en-US" sz="2800" dirty="0"/>
              <a:t> </a:t>
            </a:r>
            <a:r>
              <a:rPr lang="en-US" altLang="zh-CN" sz="2800" dirty="0"/>
              <a:t>counterparty</a:t>
            </a:r>
          </a:p>
          <a:p>
            <a:r>
              <a:rPr lang="en-US" altLang="zh-CN" sz="2800" dirty="0"/>
              <a:t>By</a:t>
            </a:r>
            <a:r>
              <a:rPr lang="zh-CN" altLang="en-US" sz="2800" dirty="0"/>
              <a:t> </a:t>
            </a:r>
            <a:r>
              <a:rPr lang="en-US" altLang="zh-CN" sz="2800" dirty="0"/>
              <a:t>substituting</a:t>
            </a:r>
            <a:r>
              <a:rPr lang="zh-CN" altLang="en-US" sz="2800" dirty="0"/>
              <a:t> </a:t>
            </a:r>
            <a:r>
              <a:rPr lang="en-US" altLang="zh-CN" sz="2800" dirty="0"/>
              <a:t>into</a:t>
            </a:r>
            <a:r>
              <a:rPr lang="zh-CN" altLang="en-US" sz="2800" dirty="0"/>
              <a:t> </a:t>
            </a:r>
            <a:r>
              <a:rPr lang="en-US" altLang="zh-CN" sz="2800" dirty="0"/>
              <a:t>stronger</a:t>
            </a:r>
            <a:r>
              <a:rPr lang="zh-CN" altLang="en-US" sz="2800" dirty="0"/>
              <a:t> </a:t>
            </a:r>
            <a:r>
              <a:rPr lang="en-US" altLang="zh-CN" sz="2800" dirty="0"/>
              <a:t>financing</a:t>
            </a:r>
            <a:r>
              <a:rPr lang="zh-CN" altLang="en-US" sz="2800" dirty="0"/>
              <a:t> </a:t>
            </a:r>
            <a:r>
              <a:rPr lang="en-US" altLang="zh-CN" sz="2800" dirty="0"/>
              <a:t>structures</a:t>
            </a:r>
          </a:p>
          <a:p>
            <a:r>
              <a:rPr lang="en-US" altLang="zh-CN" sz="2800" dirty="0"/>
              <a:t>By</a:t>
            </a:r>
            <a:r>
              <a:rPr lang="zh-CN" altLang="en-US" sz="2800" dirty="0"/>
              <a:t> </a:t>
            </a:r>
            <a:r>
              <a:rPr lang="en-US" altLang="zh-CN" sz="2800" dirty="0"/>
              <a:t>moving</a:t>
            </a:r>
            <a:r>
              <a:rPr lang="zh-CN" altLang="en-US" sz="2800" dirty="0"/>
              <a:t> </a:t>
            </a:r>
            <a:r>
              <a:rPr lang="en-US" altLang="zh-CN" sz="2800" dirty="0"/>
              <a:t>from</a:t>
            </a:r>
            <a:r>
              <a:rPr lang="zh-CN" altLang="en-US" sz="2800" dirty="0"/>
              <a:t> </a:t>
            </a:r>
            <a:r>
              <a:rPr lang="en-US" altLang="zh-CN" sz="2800" dirty="0"/>
              <a:t>overnight</a:t>
            </a:r>
            <a:r>
              <a:rPr lang="zh-CN" altLang="en-US" sz="2800" dirty="0"/>
              <a:t> </a:t>
            </a:r>
            <a:r>
              <a:rPr lang="en-US" altLang="zh-CN" sz="2800" dirty="0"/>
              <a:t>R</a:t>
            </a:r>
            <a:r>
              <a:rPr lang="en-US" altLang="ko-KR" sz="2800" dirty="0"/>
              <a:t>e</a:t>
            </a:r>
            <a:r>
              <a:rPr lang="en-US" altLang="zh-CN" sz="2800" dirty="0"/>
              <a:t>pos</a:t>
            </a:r>
            <a:r>
              <a:rPr lang="zh-CN" altLang="en-US" sz="2800" dirty="0"/>
              <a:t> </a:t>
            </a:r>
            <a:r>
              <a:rPr lang="en-US" altLang="zh-CN" sz="2800" dirty="0"/>
              <a:t>to</a:t>
            </a:r>
            <a:r>
              <a:rPr lang="zh-CN" altLang="en-US" sz="2800" dirty="0"/>
              <a:t> </a:t>
            </a:r>
            <a:r>
              <a:rPr lang="en-US" altLang="zh-CN" sz="2800" dirty="0"/>
              <a:t>longer-term</a:t>
            </a:r>
            <a:r>
              <a:rPr lang="zh-CN" altLang="en-US" sz="2800" dirty="0"/>
              <a:t> </a:t>
            </a:r>
            <a:r>
              <a:rPr lang="en-US" altLang="zh-CN" sz="2800" dirty="0"/>
              <a:t>financing</a:t>
            </a:r>
          </a:p>
          <a:p>
            <a:r>
              <a:rPr lang="en-US" altLang="zh-CN" sz="2800" dirty="0"/>
              <a:t>By</a:t>
            </a:r>
            <a:r>
              <a:rPr lang="zh-CN" altLang="en-US" sz="2800" dirty="0"/>
              <a:t> </a:t>
            </a:r>
            <a:r>
              <a:rPr lang="en-US" altLang="zh-CN" sz="2800" dirty="0"/>
              <a:t>setting</a:t>
            </a:r>
            <a:r>
              <a:rPr lang="zh-CN" altLang="en-US" sz="2800" dirty="0"/>
              <a:t> </a:t>
            </a:r>
            <a:r>
              <a:rPr lang="en-US" altLang="zh-CN" sz="2800" dirty="0"/>
              <a:t>better</a:t>
            </a:r>
            <a:r>
              <a:rPr lang="zh-CN" altLang="en-US" sz="2800" dirty="0"/>
              <a:t> </a:t>
            </a:r>
            <a:r>
              <a:rPr lang="en-US" altLang="zh-CN" sz="2800" dirty="0"/>
              <a:t>margin</a:t>
            </a:r>
            <a:r>
              <a:rPr lang="zh-CN" altLang="en-US" sz="2800" dirty="0"/>
              <a:t> </a:t>
            </a:r>
            <a:r>
              <a:rPr lang="en-US" altLang="zh-CN" sz="2800" dirty="0"/>
              <a:t>coverage</a:t>
            </a:r>
            <a:r>
              <a:rPr lang="zh-CN" altLang="en-US" sz="2800" dirty="0"/>
              <a:t> </a:t>
            </a:r>
            <a:r>
              <a:rPr lang="en-US" altLang="zh-CN" sz="2800" dirty="0"/>
              <a:t>earlier</a:t>
            </a:r>
          </a:p>
          <a:p>
            <a:r>
              <a:rPr lang="en-US" altLang="zh-CN" sz="2800" dirty="0"/>
              <a:t>By</a:t>
            </a:r>
            <a:r>
              <a:rPr lang="zh-CN" altLang="en-US" sz="2800" dirty="0"/>
              <a:t> </a:t>
            </a:r>
            <a:r>
              <a:rPr lang="en-US" altLang="zh-CN" sz="2800" dirty="0"/>
              <a:t>discouraging</a:t>
            </a:r>
            <a:r>
              <a:rPr lang="zh-CN" altLang="en-US" sz="2800" dirty="0"/>
              <a:t> </a:t>
            </a:r>
            <a:r>
              <a:rPr lang="en-US" altLang="zh-CN" sz="2800" dirty="0"/>
              <a:t>knife’s-edge,</a:t>
            </a:r>
            <a:r>
              <a:rPr lang="zh-CN" altLang="en-US" sz="2800" dirty="0"/>
              <a:t> </a:t>
            </a:r>
            <a:r>
              <a:rPr lang="en-US" altLang="zh-CN" sz="2800" dirty="0"/>
              <a:t>systemically</a:t>
            </a:r>
            <a:r>
              <a:rPr lang="zh-CN" altLang="en-US" sz="2800" dirty="0"/>
              <a:t> </a:t>
            </a:r>
            <a:r>
              <a:rPr lang="en-US" altLang="zh-CN" sz="2800" dirty="0"/>
              <a:t>dangerous</a:t>
            </a:r>
            <a:r>
              <a:rPr lang="zh-CN" altLang="en-US" sz="2800" dirty="0"/>
              <a:t> </a:t>
            </a:r>
            <a:r>
              <a:rPr lang="en-US" altLang="zh-CN" sz="2800" dirty="0"/>
              <a:t>financing</a:t>
            </a:r>
            <a:endParaRPr lang="en-US" sz="2800" dirty="0"/>
          </a:p>
        </p:txBody>
      </p:sp>
    </p:spTree>
    <p:extLst>
      <p:ext uri="{BB962C8B-B14F-4D97-AF65-F5344CB8AC3E}">
        <p14:creationId xmlns:p14="http://schemas.microsoft.com/office/powerpoint/2010/main" val="39676861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{8EBFA4C4-358F-4B41-9BFD-F9B91E7CC383}tf10001058</Template>
  <TotalTime>1248</TotalTime>
  <Words>2142</Words>
  <Application>Microsoft Macintosh PowerPoint</Application>
  <PresentationFormat>Widescreen</PresentationFormat>
  <Paragraphs>180</Paragraphs>
  <Slides>16</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Abadi</vt:lpstr>
      <vt:lpstr>Arial</vt:lpstr>
      <vt:lpstr>Calibri</vt:lpstr>
      <vt:lpstr>Calibri Light</vt:lpstr>
      <vt:lpstr>Castellar</vt:lpstr>
      <vt:lpstr>Celestial</vt:lpstr>
      <vt:lpstr>The derivatives market’s payment priorities as financial crisis accelerator</vt:lpstr>
      <vt:lpstr>agenda</vt:lpstr>
      <vt:lpstr>PowerPoint Presentation</vt:lpstr>
      <vt:lpstr>Bankruptcy Code</vt:lpstr>
      <vt:lpstr>3 megafirms’ failures</vt:lpstr>
      <vt:lpstr>3 megafirms’ failures</vt:lpstr>
      <vt:lpstr>3 megafirms’ failures</vt:lpstr>
      <vt:lpstr>Disincentives for Market Discipline </vt:lpstr>
      <vt:lpstr>Market-Discipline Mechanisms</vt:lpstr>
      <vt:lpstr>Why contract cannot solve counterparty risk</vt:lpstr>
      <vt:lpstr>Counterarguments and the Author’s response</vt:lpstr>
      <vt:lpstr>Counterarguments and the Author’s response</vt:lpstr>
      <vt:lpstr>Counterarguments and the Author’s response</vt:lpstr>
      <vt:lpstr>Dodd-frank act</vt:lpstr>
      <vt:lpstr>Conclusion and thoughts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derivatives market’s payment priorities as financial crisis accelerator</dc:title>
  <dc:creator>Microsoft Office User</dc:creator>
  <cp:lastModifiedBy>Microsoft Office User</cp:lastModifiedBy>
  <cp:revision>50</cp:revision>
  <dcterms:created xsi:type="dcterms:W3CDTF">2019-09-17T18:29:03Z</dcterms:created>
  <dcterms:modified xsi:type="dcterms:W3CDTF">2019-09-18T18:03:08Z</dcterms:modified>
</cp:coreProperties>
</file>